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0.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58"/>
  </p:notesMasterIdLst>
  <p:handoutMasterIdLst>
    <p:handoutMasterId r:id="rId159"/>
  </p:handoutMasterIdLst>
  <p:sldIdLst>
    <p:sldId id="256" r:id="rId2"/>
    <p:sldId id="257" r:id="rId3"/>
    <p:sldId id="259" r:id="rId4"/>
    <p:sldId id="260" r:id="rId5"/>
    <p:sldId id="293" r:id="rId6"/>
    <p:sldId id="258" r:id="rId7"/>
    <p:sldId id="261" r:id="rId8"/>
    <p:sldId id="263" r:id="rId9"/>
    <p:sldId id="294" r:id="rId10"/>
    <p:sldId id="264" r:id="rId11"/>
    <p:sldId id="295" r:id="rId12"/>
    <p:sldId id="296" r:id="rId13"/>
    <p:sldId id="266" r:id="rId14"/>
    <p:sldId id="297" r:id="rId15"/>
    <p:sldId id="298" r:id="rId16"/>
    <p:sldId id="267" r:id="rId17"/>
    <p:sldId id="299" r:id="rId18"/>
    <p:sldId id="300" r:id="rId19"/>
    <p:sldId id="269" r:id="rId20"/>
    <p:sldId id="268" r:id="rId21"/>
    <p:sldId id="272" r:id="rId22"/>
    <p:sldId id="356" r:id="rId23"/>
    <p:sldId id="271" r:id="rId24"/>
    <p:sldId id="273" r:id="rId25"/>
    <p:sldId id="276" r:id="rId26"/>
    <p:sldId id="274" r:id="rId27"/>
    <p:sldId id="277" r:id="rId28"/>
    <p:sldId id="278" r:id="rId29"/>
    <p:sldId id="279" r:id="rId30"/>
    <p:sldId id="280" r:id="rId31"/>
    <p:sldId id="281" r:id="rId32"/>
    <p:sldId id="308" r:id="rId33"/>
    <p:sldId id="301" r:id="rId34"/>
    <p:sldId id="309" r:id="rId35"/>
    <p:sldId id="282" r:id="rId36"/>
    <p:sldId id="310" r:id="rId37"/>
    <p:sldId id="283" r:id="rId38"/>
    <p:sldId id="284" r:id="rId39"/>
    <p:sldId id="285" r:id="rId40"/>
    <p:sldId id="311" r:id="rId41"/>
    <p:sldId id="286" r:id="rId42"/>
    <p:sldId id="312" r:id="rId43"/>
    <p:sldId id="287" r:id="rId44"/>
    <p:sldId id="288" r:id="rId45"/>
    <p:sldId id="289" r:id="rId46"/>
    <p:sldId id="290" r:id="rId47"/>
    <p:sldId id="314" r:id="rId48"/>
    <p:sldId id="292" r:id="rId49"/>
    <p:sldId id="317" r:id="rId50"/>
    <p:sldId id="319" r:id="rId51"/>
    <p:sldId id="320" r:id="rId52"/>
    <p:sldId id="321" r:id="rId53"/>
    <p:sldId id="322" r:id="rId54"/>
    <p:sldId id="323" r:id="rId55"/>
    <p:sldId id="324" r:id="rId56"/>
    <p:sldId id="325" r:id="rId57"/>
    <p:sldId id="326" r:id="rId58"/>
    <p:sldId id="327" r:id="rId59"/>
    <p:sldId id="328" r:id="rId60"/>
    <p:sldId id="316" r:id="rId61"/>
    <p:sldId id="313" r:id="rId62"/>
    <p:sldId id="329" r:id="rId63"/>
    <p:sldId id="339" r:id="rId64"/>
    <p:sldId id="331" r:id="rId65"/>
    <p:sldId id="330" r:id="rId66"/>
    <p:sldId id="333" r:id="rId67"/>
    <p:sldId id="334" r:id="rId68"/>
    <p:sldId id="335" r:id="rId69"/>
    <p:sldId id="338" r:id="rId70"/>
    <p:sldId id="336" r:id="rId71"/>
    <p:sldId id="337" r:id="rId72"/>
    <p:sldId id="340" r:id="rId73"/>
    <p:sldId id="341" r:id="rId74"/>
    <p:sldId id="342" r:id="rId75"/>
    <p:sldId id="358" r:id="rId76"/>
    <p:sldId id="359" r:id="rId77"/>
    <p:sldId id="343" r:id="rId78"/>
    <p:sldId id="344" r:id="rId79"/>
    <p:sldId id="345" r:id="rId80"/>
    <p:sldId id="357" r:id="rId81"/>
    <p:sldId id="347" r:id="rId82"/>
    <p:sldId id="348" r:id="rId83"/>
    <p:sldId id="350" r:id="rId84"/>
    <p:sldId id="351" r:id="rId85"/>
    <p:sldId id="346" r:id="rId86"/>
    <p:sldId id="353" r:id="rId87"/>
    <p:sldId id="354" r:id="rId88"/>
    <p:sldId id="352" r:id="rId89"/>
    <p:sldId id="360" r:id="rId90"/>
    <p:sldId id="362" r:id="rId91"/>
    <p:sldId id="418" r:id="rId92"/>
    <p:sldId id="361" r:id="rId93"/>
    <p:sldId id="363" r:id="rId94"/>
    <p:sldId id="365" r:id="rId95"/>
    <p:sldId id="366" r:id="rId96"/>
    <p:sldId id="364" r:id="rId97"/>
    <p:sldId id="369" r:id="rId98"/>
    <p:sldId id="367" r:id="rId99"/>
    <p:sldId id="370" r:id="rId100"/>
    <p:sldId id="371" r:id="rId101"/>
    <p:sldId id="372" r:id="rId102"/>
    <p:sldId id="373" r:id="rId103"/>
    <p:sldId id="374" r:id="rId104"/>
    <p:sldId id="376" r:id="rId105"/>
    <p:sldId id="375" r:id="rId106"/>
    <p:sldId id="378" r:id="rId107"/>
    <p:sldId id="379" r:id="rId108"/>
    <p:sldId id="381" r:id="rId109"/>
    <p:sldId id="380" r:id="rId110"/>
    <p:sldId id="383" r:id="rId111"/>
    <p:sldId id="382" r:id="rId112"/>
    <p:sldId id="384" r:id="rId113"/>
    <p:sldId id="368" r:id="rId114"/>
    <p:sldId id="385" r:id="rId115"/>
    <p:sldId id="386" r:id="rId116"/>
    <p:sldId id="387" r:id="rId117"/>
    <p:sldId id="388" r:id="rId118"/>
    <p:sldId id="389" r:id="rId119"/>
    <p:sldId id="390" r:id="rId120"/>
    <p:sldId id="391" r:id="rId121"/>
    <p:sldId id="392" r:id="rId122"/>
    <p:sldId id="393" r:id="rId123"/>
    <p:sldId id="394" r:id="rId124"/>
    <p:sldId id="395" r:id="rId125"/>
    <p:sldId id="396" r:id="rId126"/>
    <p:sldId id="399" r:id="rId127"/>
    <p:sldId id="397" r:id="rId128"/>
    <p:sldId id="398" r:id="rId129"/>
    <p:sldId id="400" r:id="rId130"/>
    <p:sldId id="401" r:id="rId131"/>
    <p:sldId id="402" r:id="rId132"/>
    <p:sldId id="403" r:id="rId133"/>
    <p:sldId id="404" r:id="rId134"/>
    <p:sldId id="408" r:id="rId135"/>
    <p:sldId id="405" r:id="rId136"/>
    <p:sldId id="406" r:id="rId137"/>
    <p:sldId id="409" r:id="rId138"/>
    <p:sldId id="410" r:id="rId139"/>
    <p:sldId id="412" r:id="rId140"/>
    <p:sldId id="413" r:id="rId141"/>
    <p:sldId id="421" r:id="rId142"/>
    <p:sldId id="423" r:id="rId143"/>
    <p:sldId id="415" r:id="rId144"/>
    <p:sldId id="422" r:id="rId145"/>
    <p:sldId id="419" r:id="rId146"/>
    <p:sldId id="420" r:id="rId147"/>
    <p:sldId id="416" r:id="rId148"/>
    <p:sldId id="262" r:id="rId149"/>
    <p:sldId id="332" r:id="rId150"/>
    <p:sldId id="291" r:id="rId151"/>
    <p:sldId id="302" r:id="rId152"/>
    <p:sldId id="303" r:id="rId153"/>
    <p:sldId id="304" r:id="rId154"/>
    <p:sldId id="307" r:id="rId155"/>
    <p:sldId id="306" r:id="rId156"/>
    <p:sldId id="305" r:id="rId1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6" d="100"/>
          <a:sy n="106" d="100"/>
        </p:scale>
        <p:origin x="6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2/25/2025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2/25/2025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500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5CC4-1124-90A4-45B8-829573CB3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C4461-3610-AF92-D0B3-DAD3C017F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747E1-B0FF-AD18-80F4-430630931F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819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1F4E6-9B89-0FBE-19D4-144AAE248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4BB5C-8C44-3074-79A4-D17E41B10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EF964-3634-B069-3CBD-43B85D4CEF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6603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7C71D-17A0-17B0-C801-A18FE0826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F62DA-1D33-A12E-24C9-43DF28E9BF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A4A3DF-8167-7448-8E4C-8F314679F5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4464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9F829-6595-6F79-A1F9-7E1656498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808EB-401B-65BF-E288-DE44825D3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A1398-0E6B-DA2D-1AAD-20653424262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5190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DE264-BBE1-B489-F7E1-29D71C8FB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171B0-5681-4FD5-1D80-247301076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4BC5E8-2DF0-FC74-46E5-8C242A25D68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9820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2/25/2025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2/25/2025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2/25/2025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2/25/2025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2/25/2025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2/25/2025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2/25/2025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INTRODUCTION TO AI, ML, DL AND NLP</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 </a:t>
            </a:r>
            <a:r>
              <a:rPr lang="en-US" sz="2000" b="0" i="0" dirty="0" err="1">
                <a:solidFill>
                  <a:srgbClr val="E3E3E3"/>
                </a:solidFill>
                <a:effectLst/>
                <a:latin typeface="Courier New" panose="02070309020205020404" pitchFamily="49" charset="0"/>
              </a:rPr>
              <a:t>Prince_Paras</a:t>
            </a:r>
            <a:r>
              <a:rPr lang="en-US" sz="2000" b="0" i="0" dirty="0">
                <a:solidFill>
                  <a:srgbClr val="E3E3E3"/>
                </a:solidFill>
                <a:effectLst/>
                <a:latin typeface="Courier New" panose="02070309020205020404" pitchFamily="49"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107</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108</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6037B0CA-C862-98BA-CCC9-13FA1734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26406" y="1286993"/>
            <a:ext cx="3848041" cy="502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80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lnSpcReduction="10000"/>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Say:  Royalty: king, queen, prince, princess</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 kitten, puppy</a:t>
            </a:r>
          </a:p>
          <a:p>
            <a:pPr>
              <a:lnSpc>
                <a:spcPct val="150000"/>
              </a:lnSpc>
            </a:pPr>
            <a:r>
              <a:rPr lang="en-US" sz="2400" dirty="0">
                <a:solidFill>
                  <a:schemeClr val="bg1"/>
                </a:solidFill>
                <a:latin typeface="Century Gothic" panose="020B0502020202020204" pitchFamily="34" charset="0"/>
              </a:rPr>
              <a:t>Books/Reading: book, library, page, author</a:t>
            </a:r>
          </a:p>
          <a:p>
            <a:pPr>
              <a:lnSpc>
                <a:spcPct val="150000"/>
              </a:lnSpc>
            </a:pPr>
            <a:r>
              <a:rPr lang="en-US" sz="24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p>
          <a:p>
            <a:pPr marL="0" indent="0">
              <a:lnSpc>
                <a:spcPct val="100000"/>
              </a:lnSpc>
              <a:buNone/>
            </a:pP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b="1" dirty="0">
                <a:solidFill>
                  <a:schemeClr val="bg1"/>
                </a:solidFill>
                <a:latin typeface="Century Gothic" panose="020B0502020202020204" pitchFamily="34" charset="0"/>
              </a:rPr>
              <a:t>Type the code:</a:t>
            </a:r>
          </a:p>
          <a:p>
            <a:pPr marL="0" indent="0">
              <a:lnSpc>
                <a:spcPct val="100000"/>
              </a:lnSpc>
              <a:buNone/>
            </a:pP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wget</a:t>
            </a:r>
            <a:r>
              <a:rPr lang="en-US" sz="2400" b="1" dirty="0">
                <a:solidFill>
                  <a:schemeClr val="bg1"/>
                </a:solidFill>
                <a:latin typeface="Century Gothic" panose="020B0502020202020204" pitchFamily="34" charset="0"/>
              </a:rPr>
              <a:t> http:/ /nlp.stanford.edu/data/glove.6B.zip</a:t>
            </a:r>
          </a:p>
          <a:p>
            <a:pPr marL="0" indent="0">
              <a:lnSpc>
                <a:spcPct val="100000"/>
              </a:lnSpc>
              <a:buNone/>
            </a:pPr>
            <a:r>
              <a:rPr lang="en-US" sz="2400" b="1"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1345590"/>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564333" y="5426610"/>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F7B5CE-F09E-AF27-1FA9-966A0215B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B22E2-7106-9E5F-CC84-21B6F412B2E5}"/>
              </a:ext>
            </a:extLst>
          </p:cNvPr>
          <p:cNvSpPr>
            <a:spLocks noGrp="1"/>
          </p:cNvSpPr>
          <p:nvPr>
            <p:ph type="title"/>
          </p:nvPr>
        </p:nvSpPr>
        <p:spPr>
          <a:xfrm>
            <a:off x="1097280" y="286604"/>
            <a:ext cx="10058400" cy="1473782"/>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B8EE45F-92F5-3897-D93D-33F7DD97E96E}"/>
              </a:ext>
            </a:extLst>
          </p:cNvPr>
          <p:cNvSpPr>
            <a:spLocks noGrp="1"/>
          </p:cNvSpPr>
          <p:nvPr>
            <p:ph idx="1"/>
          </p:nvPr>
        </p:nvSpPr>
        <p:spPr>
          <a:xfrm>
            <a:off x="1139595" y="1864833"/>
            <a:ext cx="603501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Setup some long process which include </a:t>
            </a:r>
          </a:p>
          <a:p>
            <a:pPr marL="0" indent="0">
              <a:lnSpc>
                <a:spcPct val="100000"/>
              </a:lnSpc>
              <a:buNone/>
            </a:pPr>
            <a:r>
              <a:rPr lang="en-US" sz="2400" dirty="0">
                <a:solidFill>
                  <a:schemeClr val="bg1"/>
                </a:solidFill>
                <a:latin typeface="Century Gothic" panose="020B0502020202020204" pitchFamily="34" charset="0"/>
              </a:rPr>
              <a:t>Preparing Training and validation sentence</a:t>
            </a:r>
          </a:p>
          <a:p>
            <a:pPr marL="0" indent="0">
              <a:lnSpc>
                <a:spcPct val="100000"/>
              </a:lnSpc>
              <a:buNone/>
            </a:pPr>
            <a:r>
              <a:rPr lang="en-US" sz="2400" dirty="0">
                <a:solidFill>
                  <a:schemeClr val="bg1"/>
                </a:solidFill>
                <a:latin typeface="Century Gothic" panose="020B0502020202020204" pitchFamily="34" charset="0"/>
              </a:rPr>
              <a:t>Text Vectorization, embedding, and building the model. </a:t>
            </a:r>
          </a:p>
          <a:p>
            <a:pPr marL="0" indent="0">
              <a:lnSpc>
                <a:spcPct val="100000"/>
              </a:lnSpc>
              <a:buNone/>
            </a:pPr>
            <a:r>
              <a:rPr lang="en-US" sz="2400" kern="1200" dirty="0">
                <a:solidFill>
                  <a:srgbClr val="FFFFFF"/>
                </a:solidFill>
                <a:effectLst/>
                <a:latin typeface="Century Gothic" panose="020B0502020202020204" pitchFamily="34" charset="0"/>
                <a:ea typeface="+mn-ea"/>
                <a:cs typeface="+mn-cs"/>
              </a:rPr>
              <a:t>You may need to define some functions you can simply call and pass in it’s parameter/arguments to use the built </a:t>
            </a:r>
            <a:r>
              <a:rPr lang="en-US" sz="2400" kern="1200" dirty="0" err="1">
                <a:solidFill>
                  <a:srgbClr val="FFFFFF"/>
                </a:solidFill>
                <a:effectLst/>
                <a:latin typeface="Century Gothic" panose="020B0502020202020204" pitchFamily="34" charset="0"/>
                <a:ea typeface="+mn-ea"/>
                <a:cs typeface="+mn-cs"/>
              </a:rPr>
              <a:t>GloVe</a:t>
            </a:r>
            <a:r>
              <a:rPr lang="en-US" sz="2400" kern="1200" dirty="0">
                <a:solidFill>
                  <a:srgbClr val="FFFFFF"/>
                </a:solidFill>
                <a:effectLst/>
                <a:latin typeface="Century Gothic" panose="020B0502020202020204" pitchFamily="34" charset="0"/>
                <a:ea typeface="+mn-ea"/>
                <a:cs typeface="+mn-cs"/>
              </a:rPr>
              <a:t> Model.</a:t>
            </a:r>
            <a:endParaRPr lang="en-US" sz="2800" b="1" dirty="0">
              <a:latin typeface="Bradley Hand ITC" panose="03070402050302030203" pitchFamily="66" charset="0"/>
              <a:cs typeface="Arial"/>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282BF8-1ADA-7A94-7D9C-468D13F22F1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E37677-370E-3CBB-DD39-B4ECF1E58971}"/>
              </a:ext>
            </a:extLst>
          </p:cNvPr>
          <p:cNvSpPr>
            <a:spLocks noGrp="1"/>
          </p:cNvSpPr>
          <p:nvPr>
            <p:ph type="sldNum" sz="quarter" idx="12"/>
          </p:nvPr>
        </p:nvSpPr>
        <p:spPr/>
        <p:txBody>
          <a:bodyPr/>
          <a:lstStyle/>
          <a:p>
            <a:fld id="{7F537688-BEAE-4904-826F-1C1E0645A5D0}" type="slidenum">
              <a:rPr lang="en-US" sz="2000" smtClean="0"/>
              <a:t>116</a:t>
            </a:fld>
            <a:endParaRPr lang="en-US" sz="2000" dirty="0"/>
          </a:p>
        </p:txBody>
      </p:sp>
      <p:sp>
        <p:nvSpPr>
          <p:cNvPr id="4" name="Content Placeholder 2">
            <a:extLst>
              <a:ext uri="{FF2B5EF4-FFF2-40B4-BE49-F238E27FC236}">
                <a16:creationId xmlns:a16="http://schemas.microsoft.com/office/drawing/2014/main" id="{21E87FC7-9D5F-785C-94F5-A51CE607A30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4633247-F59E-2F6B-7FD5-3BE74B90EEF2}"/>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
        <p:nvSpPr>
          <p:cNvPr id="10" name="TextBox 9">
            <a:extLst>
              <a:ext uri="{FF2B5EF4-FFF2-40B4-BE49-F238E27FC236}">
                <a16:creationId xmlns:a16="http://schemas.microsoft.com/office/drawing/2014/main" id="{898EE26B-779A-9456-3EB0-DD052350E990}"/>
              </a:ext>
            </a:extLst>
          </p:cNvPr>
          <p:cNvSpPr txBox="1"/>
          <p:nvPr/>
        </p:nvSpPr>
        <p:spPr>
          <a:xfrm rot="21421172">
            <a:off x="2326155" y="5551176"/>
            <a:ext cx="4897057" cy="923330"/>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NB: This </a:t>
            </a:r>
            <a:r>
              <a:rPr lang="en-US" dirty="0">
                <a:solidFill>
                  <a:srgbClr val="FFFFFF"/>
                </a:solidFill>
                <a:latin typeface="Century Gothic" panose="020B0502020202020204" pitchFamily="34" charset="0"/>
              </a:rPr>
              <a:t>code snippet by the side isn’t the full code, we can check that out in a colab</a:t>
            </a:r>
            <a:endParaRPr lang="en-US" sz="2000" b="1" dirty="0">
              <a:latin typeface="Bradley Hand ITC" panose="03070402050302030203" pitchFamily="66" charset="0"/>
              <a:cs typeface="Arial"/>
            </a:endParaRPr>
          </a:p>
        </p:txBody>
      </p:sp>
      <p:pic>
        <p:nvPicPr>
          <p:cNvPr id="11" name="Picture 10">
            <a:extLst>
              <a:ext uri="{FF2B5EF4-FFF2-40B4-BE49-F238E27FC236}">
                <a16:creationId xmlns:a16="http://schemas.microsoft.com/office/drawing/2014/main" id="{94171EB8-C29E-DDBB-55F3-98F5DB621B3B}"/>
              </a:ext>
            </a:extLst>
          </p:cNvPr>
          <p:cNvPicPr>
            <a:picLocks noChangeAspect="1"/>
          </p:cNvPicPr>
          <p:nvPr/>
        </p:nvPicPr>
        <p:blipFill>
          <a:blip r:embed="rId2"/>
          <a:srcRect l="7873" t="28251" r="43268" b="24357"/>
          <a:stretch/>
        </p:blipFill>
        <p:spPr>
          <a:xfrm>
            <a:off x="7174614" y="3981418"/>
            <a:ext cx="4610075" cy="2515329"/>
          </a:xfrm>
          <a:prstGeom prst="rect">
            <a:avLst/>
          </a:prstGeom>
        </p:spPr>
      </p:pic>
      <p:pic>
        <p:nvPicPr>
          <p:cNvPr id="13" name="Picture 12">
            <a:extLst>
              <a:ext uri="{FF2B5EF4-FFF2-40B4-BE49-F238E27FC236}">
                <a16:creationId xmlns:a16="http://schemas.microsoft.com/office/drawing/2014/main" id="{0251F5E9-9FC2-938E-E023-D6570B864947}"/>
              </a:ext>
            </a:extLst>
          </p:cNvPr>
          <p:cNvPicPr>
            <a:picLocks noChangeAspect="1"/>
          </p:cNvPicPr>
          <p:nvPr/>
        </p:nvPicPr>
        <p:blipFill>
          <a:blip r:embed="rId3"/>
          <a:srcRect l="8035" t="26007" r="45311" b="2706"/>
          <a:stretch/>
        </p:blipFill>
        <p:spPr>
          <a:xfrm>
            <a:off x="7174615" y="18106"/>
            <a:ext cx="4610074" cy="3962320"/>
          </a:xfrm>
          <a:prstGeom prst="rect">
            <a:avLst/>
          </a:prstGeom>
        </p:spPr>
      </p:pic>
    </p:spTree>
    <p:extLst>
      <p:ext uri="{BB962C8B-B14F-4D97-AF65-F5344CB8AC3E}">
        <p14:creationId xmlns:p14="http://schemas.microsoft.com/office/powerpoint/2010/main" val="7845627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428F3-9983-B6C3-C95D-7CCAD1AB4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B241F-89FD-2401-742A-6E57B300047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9170E51F-C0F3-9C8D-CC2B-129ACFA8B252}"/>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for semantic similarities: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FC80055-F3D7-3C38-0175-1E8A42270AF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7B01C5B-AD53-383D-703B-1FB84757C047}"/>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4DF4659E-C551-7369-5FBA-AB094F9A1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73DD061-FB7A-9AF8-54B4-DF82F6CC78D3}"/>
              </a:ext>
            </a:extLst>
          </p:cNvPr>
          <p:cNvSpPr txBox="1"/>
          <p:nvPr/>
        </p:nvSpPr>
        <p:spPr>
          <a:xfrm rot="21421172">
            <a:off x="7793834" y="20220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see king and car and very little semantic similarities.</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B0B8A47D-662F-F11B-352E-664170DACCD5}"/>
              </a:ext>
            </a:extLst>
          </p:cNvPr>
          <p:cNvPicPr>
            <a:picLocks noChangeAspect="1"/>
          </p:cNvPicPr>
          <p:nvPr/>
        </p:nvPicPr>
        <p:blipFill>
          <a:blip r:embed="rId2"/>
          <a:srcRect l="7872" t="26913" r="35099" b="40198"/>
          <a:stretch/>
        </p:blipFill>
        <p:spPr>
          <a:xfrm>
            <a:off x="1097281" y="2911502"/>
            <a:ext cx="10427780" cy="3382641"/>
          </a:xfrm>
          <a:prstGeom prst="rect">
            <a:avLst/>
          </a:prstGeom>
        </p:spPr>
      </p:pic>
    </p:spTree>
    <p:extLst>
      <p:ext uri="{BB962C8B-B14F-4D97-AF65-F5344CB8AC3E}">
        <p14:creationId xmlns:p14="http://schemas.microsoft.com/office/powerpoint/2010/main" val="22403568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57DD60-0FAA-D596-3E64-C14FC6A33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FBA4B-25A6-E7DA-BD36-43A8F32787A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670B0CB-DFE6-5BCB-B6F2-333C1F20878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C71793F-D2E2-F710-6F78-4E6B70157BC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18F891-256F-45E3-5A06-BC78BCC88CA4}"/>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4" name="Content Placeholder 2">
            <a:extLst>
              <a:ext uri="{FF2B5EF4-FFF2-40B4-BE49-F238E27FC236}">
                <a16:creationId xmlns:a16="http://schemas.microsoft.com/office/drawing/2014/main" id="{90469C49-D70E-9DFD-0D42-D59FBE26C5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DD4F2AC8-4473-B5AD-36A4-4BE1C4656D78}"/>
              </a:ext>
            </a:extLst>
          </p:cNvPr>
          <p:cNvSpPr txBox="1"/>
          <p:nvPr/>
        </p:nvSpPr>
        <p:spPr>
          <a:xfrm rot="21421172">
            <a:off x="5988175" y="5340522"/>
            <a:ext cx="3715336"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B1B9E99A-7796-2D81-991D-210FD046EA4A}"/>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29386446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464C7B-D999-EF01-B2B4-412F9A75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6BB04-B4D0-74FB-9D25-57F7B806C3A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847087-AC5A-E9E5-25E6-D452D7574F7F}"/>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28911CE-07FA-C505-8AD8-CBAC076C8E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1125C2B-1052-8348-B081-606CEAB05444}"/>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4" name="Content Placeholder 2">
            <a:extLst>
              <a:ext uri="{FF2B5EF4-FFF2-40B4-BE49-F238E27FC236}">
                <a16:creationId xmlns:a16="http://schemas.microsoft.com/office/drawing/2014/main" id="{68D39613-8A20-1575-2659-BDAA355D0A4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A26E3B-FF27-7EDC-FE1D-F5D6C267DCF6}"/>
              </a:ext>
            </a:extLst>
          </p:cNvPr>
          <p:cNvSpPr txBox="1"/>
          <p:nvPr/>
        </p:nvSpPr>
        <p:spPr>
          <a:xfrm rot="21421172">
            <a:off x="5987633" y="5319723"/>
            <a:ext cx="4515357"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 to Cat</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ABF83F41-536E-DFEF-506E-738F603B64C7}"/>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1864126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97280" y="1845733"/>
            <a:ext cx="7411710" cy="4138607"/>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1026" name="Picture 2" descr="Machine learning png images | PNGWing">
            <a:extLst>
              <a:ext uri="{FF2B5EF4-FFF2-40B4-BE49-F238E27FC236}">
                <a16:creationId xmlns:a16="http://schemas.microsoft.com/office/drawing/2014/main" id="{B61A7A69-DB3F-FEC6-5303-2942D2A895E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2B9F7E-1912-7C71-9998-1916D1B13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BB0F8-588F-12B5-27B1-B0AA7C76610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BFC01E3-A4B7-EB23-6B62-BFB6A8B9F68E}"/>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E0AA39-412C-D864-9807-B8DD5F0501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D52F73-7176-6179-9E51-DDCCCE35FCBE}"/>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Content Placeholder 2">
            <a:extLst>
              <a:ext uri="{FF2B5EF4-FFF2-40B4-BE49-F238E27FC236}">
                <a16:creationId xmlns:a16="http://schemas.microsoft.com/office/drawing/2014/main" id="{979F3A8E-11F0-4E8F-5DDE-034AD789FC8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7890FCE-92AF-E9D2-08F6-780CFA360503}"/>
              </a:ext>
            </a:extLst>
          </p:cNvPr>
          <p:cNvSpPr txBox="1"/>
          <p:nvPr/>
        </p:nvSpPr>
        <p:spPr>
          <a:xfrm rot="21421172">
            <a:off x="7152554" y="1962644"/>
            <a:ext cx="451535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King exists, </a:t>
            </a:r>
            <a:r>
              <a:rPr lang="en-US" sz="2000" b="1" spc="65" dirty="0" err="1">
                <a:solidFill>
                  <a:srgbClr val="FFFFFF"/>
                </a:solidFill>
                <a:latin typeface="Bradley Hand ITC" panose="03070402050302030203" pitchFamily="66" charset="0"/>
                <a:cs typeface="Arial"/>
              </a:rPr>
              <a:t>randomword</a:t>
            </a:r>
            <a:r>
              <a:rPr lang="en-US" sz="2000" b="1" spc="65" dirty="0">
                <a:solidFill>
                  <a:srgbClr val="FFFFFF"/>
                </a:solidFill>
                <a:latin typeface="Bradley Hand ITC" panose="03070402050302030203" pitchFamily="66" charset="0"/>
                <a:cs typeface="Arial"/>
              </a:rPr>
              <a:t> doesn't! That’s expected.</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33E3E079-6BF4-4031-BA6D-9EF30B793076}"/>
              </a:ext>
            </a:extLst>
          </p:cNvPr>
          <p:cNvPicPr>
            <a:picLocks noChangeAspect="1"/>
          </p:cNvPicPr>
          <p:nvPr/>
        </p:nvPicPr>
        <p:blipFill>
          <a:blip r:embed="rId2"/>
          <a:srcRect l="7871" t="48317" r="60443" b="34389"/>
          <a:stretch/>
        </p:blipFill>
        <p:spPr>
          <a:xfrm>
            <a:off x="1097280" y="3033257"/>
            <a:ext cx="9705316" cy="2979585"/>
          </a:xfrm>
          <a:prstGeom prst="rect">
            <a:avLst/>
          </a:prstGeom>
        </p:spPr>
      </p:pic>
    </p:spTree>
    <p:extLst>
      <p:ext uri="{BB962C8B-B14F-4D97-AF65-F5344CB8AC3E}">
        <p14:creationId xmlns:p14="http://schemas.microsoft.com/office/powerpoint/2010/main" val="37208590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F69000-D533-326A-F8DA-D0C160E3D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24C81-CF1E-2366-A6E9-4C8082CD821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F7023CE-733C-F245-4929-AA2AD80EA759}"/>
              </a:ext>
            </a:extLst>
          </p:cNvPr>
          <p:cNvSpPr>
            <a:spLocks noGrp="1"/>
          </p:cNvSpPr>
          <p:nvPr>
            <p:ph idx="1"/>
          </p:nvPr>
        </p:nvSpPr>
        <p:spPr>
          <a:xfrm>
            <a:off x="1097281" y="1845735"/>
            <a:ext cx="293553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r>
              <a:rPr lang="en-US" sz="2400" dirty="0">
                <a:solidFill>
                  <a:schemeClr val="bg1"/>
                </a:solidFill>
                <a:latin typeface="Century Gothic" panose="020B0502020202020204" pitchFamily="34" charset="0"/>
              </a:rPr>
              <a:t>As seen, Vector for “</a:t>
            </a:r>
            <a:r>
              <a:rPr lang="en-US" sz="2400" b="1" dirty="0">
                <a:solidFill>
                  <a:schemeClr val="bg1"/>
                </a:solidFill>
                <a:latin typeface="Century Gothic" panose="020B0502020202020204" pitchFamily="34" charset="0"/>
              </a:rPr>
              <a:t>queen</a:t>
            </a:r>
            <a:r>
              <a:rPr lang="en-US" sz="2400" dirty="0">
                <a:solidFill>
                  <a:schemeClr val="bg1"/>
                </a:solidFill>
                <a:latin typeface="Century Gothic" panose="020B0502020202020204" pitchFamily="34" charset="0"/>
              </a:rPr>
              <a:t>” exists, but no vector for the word “</a:t>
            </a:r>
            <a:r>
              <a:rPr lang="en-US" sz="2400" b="1" dirty="0" err="1">
                <a:solidFill>
                  <a:schemeClr val="bg1"/>
                </a:solidFill>
                <a:latin typeface="Century Gothic" panose="020B0502020202020204" pitchFamily="34" charset="0"/>
              </a:rPr>
              <a:t>anotherword</a:t>
            </a:r>
            <a:r>
              <a:rPr lang="en-US" sz="2400" dirty="0">
                <a:solidFill>
                  <a:schemeClr val="bg1"/>
                </a:solidFill>
                <a:latin typeface="Century Gothic" panose="020B0502020202020204" pitchFamily="34" charset="0"/>
              </a:rPr>
              <a:t>’</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473ABC8-0B5D-BAE9-BB37-758754DEEA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0E5157-16F3-84E4-FEDA-902448507740}"/>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4" name="Content Placeholder 2">
            <a:extLst>
              <a:ext uri="{FF2B5EF4-FFF2-40B4-BE49-F238E27FC236}">
                <a16:creationId xmlns:a16="http://schemas.microsoft.com/office/drawing/2014/main" id="{C3CB4A3C-C0DB-76B6-304F-4E81BC05BAF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67DC637F-7198-181A-A69F-CC039374960D}"/>
              </a:ext>
            </a:extLst>
          </p:cNvPr>
          <p:cNvSpPr txBox="1"/>
          <p:nvPr/>
        </p:nvSpPr>
        <p:spPr>
          <a:xfrm>
            <a:off x="6482533" y="5677997"/>
            <a:ext cx="5595261"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Again, the vectors are in numbers just like it was when we used word2vec</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5BF1CBD-B748-2EEF-F3B3-CE8BBD5E9EB5}"/>
              </a:ext>
            </a:extLst>
          </p:cNvPr>
          <p:cNvPicPr>
            <a:picLocks noChangeAspect="1"/>
          </p:cNvPicPr>
          <p:nvPr/>
        </p:nvPicPr>
        <p:blipFill>
          <a:blip r:embed="rId2"/>
          <a:srcRect l="7702" t="20990" r="34505" b="46139"/>
          <a:stretch/>
        </p:blipFill>
        <p:spPr>
          <a:xfrm>
            <a:off x="4089019" y="1630281"/>
            <a:ext cx="8102981" cy="2592459"/>
          </a:xfrm>
          <a:prstGeom prst="rect">
            <a:avLst/>
          </a:prstGeom>
        </p:spPr>
      </p:pic>
      <p:pic>
        <p:nvPicPr>
          <p:cNvPr id="12" name="Picture 11">
            <a:extLst>
              <a:ext uri="{FF2B5EF4-FFF2-40B4-BE49-F238E27FC236}">
                <a16:creationId xmlns:a16="http://schemas.microsoft.com/office/drawing/2014/main" id="{5461A399-C441-2CC6-ABE5-AEE6EEF6D794}"/>
              </a:ext>
            </a:extLst>
          </p:cNvPr>
          <p:cNvPicPr>
            <a:picLocks noChangeAspect="1"/>
          </p:cNvPicPr>
          <p:nvPr/>
        </p:nvPicPr>
        <p:blipFill>
          <a:blip r:embed="rId2"/>
          <a:srcRect l="7701" t="72476" r="35323" b="9571"/>
          <a:stretch/>
        </p:blipFill>
        <p:spPr>
          <a:xfrm>
            <a:off x="4103956" y="4188132"/>
            <a:ext cx="7988456" cy="1415963"/>
          </a:xfrm>
          <a:prstGeom prst="rect">
            <a:avLst/>
          </a:prstGeom>
        </p:spPr>
      </p:pic>
    </p:spTree>
    <p:extLst>
      <p:ext uri="{BB962C8B-B14F-4D97-AF65-F5344CB8AC3E}">
        <p14:creationId xmlns:p14="http://schemas.microsoft.com/office/powerpoint/2010/main" val="37302363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A4ACCB-99AB-AABA-486C-4FD1CAD49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7D083-0DFB-C4D1-7A95-0C27674F3B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C50DE2B-6454-AFD8-0FDB-0DFF129D1370}"/>
              </a:ext>
            </a:extLst>
          </p:cNvPr>
          <p:cNvSpPr>
            <a:spLocks noGrp="1"/>
          </p:cNvSpPr>
          <p:nvPr>
            <p:ph idx="1"/>
          </p:nvPr>
        </p:nvSpPr>
        <p:spPr>
          <a:xfrm>
            <a:off x="1097280" y="1845735"/>
            <a:ext cx="2588905"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7863930-B635-4236-B428-C74B2126E9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78EF437-BBB1-A652-A622-157B9CDA8DE5}"/>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Content Placeholder 2">
            <a:extLst>
              <a:ext uri="{FF2B5EF4-FFF2-40B4-BE49-F238E27FC236}">
                <a16:creationId xmlns:a16="http://schemas.microsoft.com/office/drawing/2014/main" id="{4C34B5AD-2693-6F75-73DB-074A20F8DCF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3E921BC-BD73-6C4E-BEE5-9937C4CA8B5A}"/>
              </a:ext>
            </a:extLst>
          </p:cNvPr>
          <p:cNvSpPr txBox="1"/>
          <p:nvPr/>
        </p:nvSpPr>
        <p:spPr>
          <a:xfrm rot="21421172">
            <a:off x="254245" y="4798668"/>
            <a:ext cx="332487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The </a:t>
            </a:r>
            <a:r>
              <a:rPr lang="en-US" sz="2000" b="1" spc="65" dirty="0" err="1">
                <a:solidFill>
                  <a:srgbClr val="FFFFFF"/>
                </a:solidFill>
                <a:latin typeface="Bradley Hand ITC" panose="03070402050302030203" pitchFamily="66" charset="0"/>
                <a:cs typeface="Arial"/>
              </a:rPr>
              <a:t>word_to_visualize</a:t>
            </a:r>
            <a:r>
              <a:rPr lang="en-US" sz="2000" b="1" spc="65" dirty="0">
                <a:solidFill>
                  <a:srgbClr val="FFFFFF"/>
                </a:solidFill>
                <a:latin typeface="Bradley Hand ITC" panose="03070402050302030203" pitchFamily="66" charset="0"/>
                <a:cs typeface="Arial"/>
              </a:rPr>
              <a:t> variable stores the list with the words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425225DF-E486-1F6F-571C-33D6E052E6E5}"/>
              </a:ext>
            </a:extLst>
          </p:cNvPr>
          <p:cNvPicPr>
            <a:picLocks noChangeAspect="1"/>
          </p:cNvPicPr>
          <p:nvPr/>
        </p:nvPicPr>
        <p:blipFill>
          <a:blip r:embed="rId2"/>
          <a:srcRect l="7702" t="16633" r="11783" b="6364"/>
          <a:stretch/>
        </p:blipFill>
        <p:spPr>
          <a:xfrm>
            <a:off x="3603279" y="1737360"/>
            <a:ext cx="8510423" cy="4578270"/>
          </a:xfrm>
          <a:prstGeom prst="rect">
            <a:avLst/>
          </a:prstGeom>
        </p:spPr>
      </p:pic>
    </p:spTree>
    <p:extLst>
      <p:ext uri="{BB962C8B-B14F-4D97-AF65-F5344CB8AC3E}">
        <p14:creationId xmlns:p14="http://schemas.microsoft.com/office/powerpoint/2010/main" val="24321223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3556AA-7A03-56BC-30D5-1A9E68335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F9080-3B2F-131B-0DDC-65BCF576EB9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270C96-50B4-B637-827D-C9F1A2C3187D}"/>
              </a:ext>
            </a:extLst>
          </p:cNvPr>
          <p:cNvSpPr>
            <a:spLocks noGrp="1"/>
          </p:cNvSpPr>
          <p:nvPr>
            <p:ph idx="1"/>
          </p:nvPr>
        </p:nvSpPr>
        <p:spPr>
          <a:xfrm>
            <a:off x="1097280" y="1845735"/>
            <a:ext cx="279287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'man', 'woman', 'cat', 'dog', 'book', 'library']</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97AF2EF-BC0A-9A5A-3AC0-9E612262774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1FD43-76F4-A288-CBAD-C10EB284A3ED}"/>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4" name="Content Placeholder 2">
            <a:extLst>
              <a:ext uri="{FF2B5EF4-FFF2-40B4-BE49-F238E27FC236}">
                <a16:creationId xmlns:a16="http://schemas.microsoft.com/office/drawing/2014/main" id="{6C1098E6-00F7-49E6-1C32-420B51C2B4D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36D4C4D9-770D-78FC-EA83-A246F571587C}"/>
              </a:ext>
            </a:extLst>
          </p:cNvPr>
          <p:cNvPicPr>
            <a:picLocks noChangeAspect="1"/>
          </p:cNvPicPr>
          <p:nvPr/>
        </p:nvPicPr>
        <p:blipFill>
          <a:blip r:embed="rId2"/>
          <a:srcRect l="20792" t="21650" r="37549" b="22508"/>
          <a:stretch/>
        </p:blipFill>
        <p:spPr>
          <a:xfrm>
            <a:off x="3890154" y="172016"/>
            <a:ext cx="8033261" cy="6057165"/>
          </a:xfrm>
          <a:prstGeom prst="rect">
            <a:avLst/>
          </a:prstGeom>
        </p:spPr>
      </p:pic>
    </p:spTree>
    <p:extLst>
      <p:ext uri="{BB962C8B-B14F-4D97-AF65-F5344CB8AC3E}">
        <p14:creationId xmlns:p14="http://schemas.microsoft.com/office/powerpoint/2010/main" val="35653660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A1BE54C-9E45-9C6A-22B2-ABF8E220C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9F830-F53F-FAD1-FCB7-A0A4D69ECE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5DA513-D279-CFAB-9DAE-6967B5B44466}"/>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1FEFE48-C698-508D-6A1A-9C7E8E1E140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625A15D-DDAB-9DC1-E159-0D0C9871530D}"/>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4" name="Content Placeholder 2">
            <a:extLst>
              <a:ext uri="{FF2B5EF4-FFF2-40B4-BE49-F238E27FC236}">
                <a16:creationId xmlns:a16="http://schemas.microsoft.com/office/drawing/2014/main" id="{9B66C09B-3DFE-7900-B7BC-9102F09485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BC2878B3-8FDD-105D-8D6B-AE1779B5CFFD}"/>
              </a:ext>
            </a:extLst>
          </p:cNvPr>
          <p:cNvPicPr>
            <a:picLocks noChangeAspect="1"/>
          </p:cNvPicPr>
          <p:nvPr/>
        </p:nvPicPr>
        <p:blipFill>
          <a:blip r:embed="rId2"/>
          <a:srcRect l="11808" t="30140" r="45271" b="55334"/>
          <a:stretch/>
        </p:blipFill>
        <p:spPr>
          <a:xfrm>
            <a:off x="1011698" y="4213426"/>
            <a:ext cx="10669555" cy="2031203"/>
          </a:xfrm>
          <a:prstGeom prst="rect">
            <a:avLst/>
          </a:prstGeom>
        </p:spPr>
      </p:pic>
    </p:spTree>
    <p:extLst>
      <p:ext uri="{BB962C8B-B14F-4D97-AF65-F5344CB8AC3E}">
        <p14:creationId xmlns:p14="http://schemas.microsoft.com/office/powerpoint/2010/main" val="18608298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A04AAF-6E6D-82FE-4F92-F88AF8E5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85E15-313F-9CD6-2154-55030CB35FD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24409F8-2BFA-0E5D-B36E-C469FC957F85}"/>
              </a:ext>
            </a:extLst>
          </p:cNvPr>
          <p:cNvSpPr>
            <a:spLocks noGrp="1"/>
          </p:cNvSpPr>
          <p:nvPr>
            <p:ph idx="1"/>
          </p:nvPr>
        </p:nvSpPr>
        <p:spPr>
          <a:xfrm>
            <a:off x="1097280" y="1845735"/>
            <a:ext cx="2792874" cy="4575854"/>
          </a:xfrm>
        </p:spPr>
        <p:txBody>
          <a:bodyPr>
            <a:normAutofit fontScale="92500" lnSpcReduction="20000"/>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873E672-C8C6-7DC0-B638-31361C90E1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72BC9C-8832-7662-296F-B28C6605F167}"/>
              </a:ext>
            </a:extLst>
          </p:cNvPr>
          <p:cNvSpPr>
            <a:spLocks noGrp="1"/>
          </p:cNvSpPr>
          <p:nvPr>
            <p:ph type="sldNum" sz="quarter" idx="12"/>
          </p:nvPr>
        </p:nvSpPr>
        <p:spPr/>
        <p:txBody>
          <a:bodyPr/>
          <a:lstStyle/>
          <a:p>
            <a:fld id="{7F537688-BEAE-4904-826F-1C1E0645A5D0}" type="slidenum">
              <a:rPr lang="en-US" sz="2000" smtClean="0"/>
              <a:t>125</a:t>
            </a:fld>
            <a:endParaRPr lang="en-US" sz="2000" dirty="0"/>
          </a:p>
        </p:txBody>
      </p:sp>
      <p:sp>
        <p:nvSpPr>
          <p:cNvPr id="4" name="Content Placeholder 2">
            <a:extLst>
              <a:ext uri="{FF2B5EF4-FFF2-40B4-BE49-F238E27FC236}">
                <a16:creationId xmlns:a16="http://schemas.microsoft.com/office/drawing/2014/main" id="{E36E7D75-D7AC-4110-DE46-01492480B2C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35489A23-43BC-8233-36A7-5804748AD2B8}"/>
              </a:ext>
            </a:extLst>
          </p:cNvPr>
          <p:cNvPicPr>
            <a:picLocks noChangeAspect="1"/>
          </p:cNvPicPr>
          <p:nvPr/>
        </p:nvPicPr>
        <p:blipFill>
          <a:blip r:embed="rId2"/>
          <a:srcRect l="17301" t="25333" r="35025" b="10627"/>
          <a:stretch/>
        </p:blipFill>
        <p:spPr>
          <a:xfrm>
            <a:off x="3896177" y="33090"/>
            <a:ext cx="8155587" cy="6162423"/>
          </a:xfrm>
          <a:prstGeom prst="rect">
            <a:avLst/>
          </a:prstGeom>
        </p:spPr>
      </p:pic>
    </p:spTree>
    <p:extLst>
      <p:ext uri="{BB962C8B-B14F-4D97-AF65-F5344CB8AC3E}">
        <p14:creationId xmlns:p14="http://schemas.microsoft.com/office/powerpoint/2010/main" val="27162716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DD178D-51F2-78F5-CDFA-236D1A57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943E-D736-090A-4580-6FC271D79ED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t-SNE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(pronounced tee-</a:t>
            </a:r>
            <a:r>
              <a:rPr lang="en-US" dirty="0" err="1">
                <a:solidFill>
                  <a:srgbClr val="DD9C19"/>
                </a:solidFill>
                <a:latin typeface="Century Gothic" panose="020B0502020202020204" pitchFamily="34" charset="0"/>
              </a:rPr>
              <a:t>snee</a:t>
            </a:r>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504404D5-9952-0E43-E865-0CF022B9D817}"/>
              </a:ext>
            </a:extLst>
          </p:cNvPr>
          <p:cNvSpPr>
            <a:spLocks noGrp="1"/>
          </p:cNvSpPr>
          <p:nvPr>
            <p:ph idx="1"/>
          </p:nvPr>
        </p:nvSpPr>
        <p:spPr>
          <a:xfrm>
            <a:off x="1097279" y="1845735"/>
            <a:ext cx="1041562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t-distributed stochastic neighbor embedding, t-SNE </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(pronounced tee-</a:t>
            </a:r>
            <a:r>
              <a:rPr lang="en-US" sz="2400" dirty="0" err="1">
                <a:solidFill>
                  <a:schemeClr val="bg1"/>
                </a:solidFill>
                <a:latin typeface="Century Gothic" panose="020B0502020202020204" pitchFamily="34" charset="0"/>
              </a:rPr>
              <a:t>snee</a:t>
            </a:r>
            <a:r>
              <a:rPr lang="en-US" sz="2400" dirty="0">
                <a:solidFill>
                  <a:schemeClr val="bg1"/>
                </a:solidFill>
                <a:latin typeface="Century Gothic" panose="020B0502020202020204" pitchFamily="34" charset="0"/>
              </a:rPr>
              <a:t>), simply used for plotting word vector.</a:t>
            </a:r>
          </a:p>
          <a:p>
            <a:pPr marL="0" indent="0">
              <a:lnSpc>
                <a:spcPct val="100000"/>
              </a:lnSpc>
              <a:buNone/>
            </a:pPr>
            <a:r>
              <a:rPr lang="en-US" sz="2400" dirty="0">
                <a:solidFill>
                  <a:schemeClr val="bg1"/>
                </a:solidFill>
                <a:latin typeface="Century Gothic" panose="020B0502020202020204" pitchFamily="34" charset="0"/>
              </a:rPr>
              <a:t>It was developed by Laurens van der </a:t>
            </a:r>
            <a:r>
              <a:rPr lang="en-US" sz="2400" dirty="0" err="1">
                <a:solidFill>
                  <a:schemeClr val="bg1"/>
                </a:solidFill>
                <a:latin typeface="Century Gothic" panose="020B0502020202020204" pitchFamily="34" charset="0"/>
              </a:rPr>
              <a:t>Maaten</a:t>
            </a:r>
            <a:r>
              <a:rPr lang="en-US" sz="2400" dirty="0">
                <a:solidFill>
                  <a:schemeClr val="bg1"/>
                </a:solidFill>
                <a:latin typeface="Century Gothic" panose="020B0502020202020204" pitchFamily="34" charset="0"/>
              </a:rPr>
              <a:t> in collaboration with Geoff Hinton.</a:t>
            </a:r>
          </a:p>
          <a:p>
            <a:pPr marL="0" indent="0">
              <a:lnSpc>
                <a:spcPct val="100000"/>
              </a:lnSpc>
              <a:buNone/>
            </a:pPr>
            <a:r>
              <a:rPr lang="en-US" sz="2400" dirty="0">
                <a:solidFill>
                  <a:schemeClr val="bg1"/>
                </a:solidFill>
                <a:latin typeface="Century Gothic" panose="020B0502020202020204" pitchFamily="34" charset="0"/>
              </a:rPr>
              <a:t> t-SNE allow us to use the </a:t>
            </a:r>
            <a:r>
              <a:rPr lang="en-US" sz="2400" b="1" dirty="0">
                <a:solidFill>
                  <a:schemeClr val="bg1"/>
                </a:solidFill>
                <a:latin typeface="Century Gothic" panose="020B0502020202020204" pitchFamily="34" charset="0"/>
              </a:rPr>
              <a:t>dimensionality reduction </a:t>
            </a:r>
            <a:r>
              <a:rPr lang="en-US" sz="2400" dirty="0">
                <a:solidFill>
                  <a:schemeClr val="bg1"/>
                </a:solidFill>
                <a:latin typeface="Century Gothic" panose="020B0502020202020204" pitchFamily="34" charset="0"/>
              </a:rPr>
              <a:t>to approximately map the locations of words from high dimensional word-vector space down to two or three dimensions.</a:t>
            </a:r>
          </a:p>
        </p:txBody>
      </p:sp>
      <p:sp>
        <p:nvSpPr>
          <p:cNvPr id="5" name="Footer Placeholder 4">
            <a:extLst>
              <a:ext uri="{FF2B5EF4-FFF2-40B4-BE49-F238E27FC236}">
                <a16:creationId xmlns:a16="http://schemas.microsoft.com/office/drawing/2014/main" id="{FF6C65BF-308F-0E81-EAC0-0BB81934B94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52AD10-91B0-051A-C79D-BF7807526B44}"/>
              </a:ext>
            </a:extLst>
          </p:cNvPr>
          <p:cNvSpPr>
            <a:spLocks noGrp="1"/>
          </p:cNvSpPr>
          <p:nvPr>
            <p:ph type="sldNum" sz="quarter" idx="12"/>
          </p:nvPr>
        </p:nvSpPr>
        <p:spPr/>
        <p:txBody>
          <a:bodyPr/>
          <a:lstStyle/>
          <a:p>
            <a:fld id="{7F537688-BEAE-4904-826F-1C1E0645A5D0}" type="slidenum">
              <a:rPr lang="en-US" sz="2000" smtClean="0"/>
              <a:t>126</a:t>
            </a:fld>
            <a:endParaRPr lang="en-US" sz="2000" dirty="0"/>
          </a:p>
        </p:txBody>
      </p:sp>
      <p:sp>
        <p:nvSpPr>
          <p:cNvPr id="4" name="Content Placeholder 2">
            <a:extLst>
              <a:ext uri="{FF2B5EF4-FFF2-40B4-BE49-F238E27FC236}">
                <a16:creationId xmlns:a16="http://schemas.microsoft.com/office/drawing/2014/main" id="{0A15CE2B-E0A2-C4E6-D118-47B5046E91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7" name="Picture 6">
            <a:extLst>
              <a:ext uri="{FF2B5EF4-FFF2-40B4-BE49-F238E27FC236}">
                <a16:creationId xmlns:a16="http://schemas.microsoft.com/office/drawing/2014/main" id="{28C79B4D-0720-9944-8408-C753EB91D95A}"/>
              </a:ext>
            </a:extLst>
          </p:cNvPr>
          <p:cNvPicPr>
            <a:picLocks noChangeAspect="1"/>
          </p:cNvPicPr>
          <p:nvPr/>
        </p:nvPicPr>
        <p:blipFill>
          <a:blip r:embed="rId2"/>
          <a:srcRect l="5110" t="52179" r="53580" b="40277"/>
          <a:stretch/>
        </p:blipFill>
        <p:spPr>
          <a:xfrm>
            <a:off x="1097278" y="5052291"/>
            <a:ext cx="10540539" cy="1034473"/>
          </a:xfrm>
          <a:prstGeom prst="rect">
            <a:avLst/>
          </a:prstGeom>
        </p:spPr>
      </p:pic>
    </p:spTree>
    <p:extLst>
      <p:ext uri="{BB962C8B-B14F-4D97-AF65-F5344CB8AC3E}">
        <p14:creationId xmlns:p14="http://schemas.microsoft.com/office/powerpoint/2010/main" val="10426828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C8052A-3B4D-3BA9-B8BA-1108118C9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AD66-B371-7735-8C8F-D52D787A5BEF}"/>
              </a:ext>
            </a:extLst>
          </p:cNvPr>
          <p:cNvSpPr>
            <a:spLocks noGrp="1"/>
          </p:cNvSpPr>
          <p:nvPr>
            <p:ph type="title"/>
          </p:nvPr>
        </p:nvSpPr>
        <p:spPr>
          <a:xfrm>
            <a:off x="2014162" y="151327"/>
            <a:ext cx="6494827" cy="754546"/>
          </a:xfrm>
        </p:spPr>
        <p:txBody>
          <a:bodyPr/>
          <a:lstStyle/>
          <a:p>
            <a:r>
              <a:rPr lang="en-US" dirty="0">
                <a:solidFill>
                  <a:srgbClr val="DD9C19"/>
                </a:solidFill>
                <a:latin typeface="Century Gothic" panose="020B0502020202020204" pitchFamily="34" charset="0"/>
              </a:rPr>
              <a:t>Word2Vec vs </a:t>
            </a: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BD44F11-6EBD-76BA-696E-0620BCC14AC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976E66-B022-E7DD-7758-551A7B8B7E42}"/>
              </a:ext>
            </a:extLst>
          </p:cNvPr>
          <p:cNvSpPr>
            <a:spLocks noGrp="1"/>
          </p:cNvSpPr>
          <p:nvPr>
            <p:ph type="sldNum" sz="quarter" idx="12"/>
          </p:nvPr>
        </p:nvSpPr>
        <p:spPr/>
        <p:txBody>
          <a:bodyPr/>
          <a:lstStyle/>
          <a:p>
            <a:fld id="{7F537688-BEAE-4904-826F-1C1E0645A5D0}" type="slidenum">
              <a:rPr lang="en-US" sz="2000" smtClean="0"/>
              <a:t>127</a:t>
            </a:fld>
            <a:endParaRPr lang="en-US" sz="2000" dirty="0"/>
          </a:p>
        </p:txBody>
      </p:sp>
      <p:sp>
        <p:nvSpPr>
          <p:cNvPr id="4" name="Content Placeholder 2">
            <a:extLst>
              <a:ext uri="{FF2B5EF4-FFF2-40B4-BE49-F238E27FC236}">
                <a16:creationId xmlns:a16="http://schemas.microsoft.com/office/drawing/2014/main" id="{0B8DFBCA-8230-2794-B6B7-A69883764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graphicFrame>
        <p:nvGraphicFramePr>
          <p:cNvPr id="11" name="Table 10">
            <a:extLst>
              <a:ext uri="{FF2B5EF4-FFF2-40B4-BE49-F238E27FC236}">
                <a16:creationId xmlns:a16="http://schemas.microsoft.com/office/drawing/2014/main" id="{644DDE5D-E414-440C-3F05-DDA9376C1152}"/>
              </a:ext>
            </a:extLst>
          </p:cNvPr>
          <p:cNvGraphicFramePr>
            <a:graphicFrameLocks noGrp="1"/>
          </p:cNvGraphicFramePr>
          <p:nvPr>
            <p:extLst>
              <p:ext uri="{D42A27DB-BD31-4B8C-83A1-F6EECF244321}">
                <p14:modId xmlns:p14="http://schemas.microsoft.com/office/powerpoint/2010/main" val="1179179967"/>
              </p:ext>
            </p:extLst>
          </p:nvPr>
        </p:nvGraphicFramePr>
        <p:xfrm>
          <a:off x="241346" y="933451"/>
          <a:ext cx="11736389" cy="5286134"/>
        </p:xfrm>
        <a:graphic>
          <a:graphicData uri="http://schemas.openxmlformats.org/drawingml/2006/table">
            <a:tbl>
              <a:tblPr>
                <a:tableStyleId>{3C2FFA5D-87B4-456A-9821-1D502468CF0F}</a:tableStyleId>
              </a:tblPr>
              <a:tblGrid>
                <a:gridCol w="1451653">
                  <a:extLst>
                    <a:ext uri="{9D8B030D-6E8A-4147-A177-3AD203B41FA5}">
                      <a16:colId xmlns:a16="http://schemas.microsoft.com/office/drawing/2014/main" val="2470633336"/>
                    </a:ext>
                  </a:extLst>
                </a:gridCol>
                <a:gridCol w="4979405">
                  <a:extLst>
                    <a:ext uri="{9D8B030D-6E8A-4147-A177-3AD203B41FA5}">
                      <a16:colId xmlns:a16="http://schemas.microsoft.com/office/drawing/2014/main" val="3953346935"/>
                    </a:ext>
                  </a:extLst>
                </a:gridCol>
                <a:gridCol w="5305331">
                  <a:extLst>
                    <a:ext uri="{9D8B030D-6E8A-4147-A177-3AD203B41FA5}">
                      <a16:colId xmlns:a16="http://schemas.microsoft.com/office/drawing/2014/main" val="1250699290"/>
                    </a:ext>
                  </a:extLst>
                </a:gridCol>
              </a:tblGrid>
              <a:tr h="257706">
                <a:tc>
                  <a:txBody>
                    <a:bodyPr/>
                    <a:lstStyle/>
                    <a:p>
                      <a:pPr algn="ctr"/>
                      <a:r>
                        <a:rPr lang="en-US" sz="2000" b="1" dirty="0">
                          <a:solidFill>
                            <a:schemeClr val="tx1"/>
                          </a:solidFill>
                        </a:rPr>
                        <a:t>FEATURE</a:t>
                      </a:r>
                    </a:p>
                  </a:txBody>
                  <a:tcPr marL="57468" marR="57468" marT="28734" marB="28734" anchor="ctr"/>
                </a:tc>
                <a:tc>
                  <a:txBody>
                    <a:bodyPr/>
                    <a:lstStyle/>
                    <a:p>
                      <a:pPr algn="ctr"/>
                      <a:r>
                        <a:rPr lang="en-US" sz="2000" b="1" dirty="0">
                          <a:solidFill>
                            <a:schemeClr val="tx1"/>
                          </a:solidFill>
                        </a:rPr>
                        <a:t>WORD2VEC</a:t>
                      </a:r>
                    </a:p>
                  </a:txBody>
                  <a:tcPr marL="57468" marR="57468" marT="28734" marB="28734" anchor="ctr"/>
                </a:tc>
                <a:tc>
                  <a:txBody>
                    <a:bodyPr/>
                    <a:lstStyle/>
                    <a:p>
                      <a:pPr algn="ctr"/>
                      <a:r>
                        <a:rPr lang="en-US" sz="2000" b="1" dirty="0">
                          <a:solidFill>
                            <a:schemeClr val="tx1"/>
                          </a:solidFill>
                        </a:rPr>
                        <a:t>GLOVE</a:t>
                      </a:r>
                    </a:p>
                  </a:txBody>
                  <a:tcPr marL="57468" marR="57468" marT="28734" marB="28734" anchor="ctr"/>
                </a:tc>
                <a:extLst>
                  <a:ext uri="{0D108BD9-81ED-4DB2-BD59-A6C34878D82A}">
                    <a16:rowId xmlns:a16="http://schemas.microsoft.com/office/drawing/2014/main" val="195781854"/>
                  </a:ext>
                </a:extLst>
              </a:tr>
              <a:tr h="426495">
                <a:tc>
                  <a:txBody>
                    <a:bodyPr/>
                    <a:lstStyle/>
                    <a:p>
                      <a:r>
                        <a:rPr lang="en-US" sz="2000" b="1" dirty="0">
                          <a:solidFill>
                            <a:schemeClr val="tx1"/>
                          </a:solidFill>
                        </a:rPr>
                        <a:t>Learning Method</a:t>
                      </a:r>
                      <a:endParaRPr lang="en-US" sz="2000" dirty="0">
                        <a:solidFill>
                          <a:schemeClr val="tx1"/>
                        </a:solidFill>
                      </a:endParaRPr>
                    </a:p>
                  </a:txBody>
                  <a:tcPr marL="57468" marR="57468" marT="28734" marB="28734" anchor="ctr"/>
                </a:tc>
                <a:tc>
                  <a:txBody>
                    <a:bodyPr/>
                    <a:lstStyle/>
                    <a:p>
                      <a:r>
                        <a:rPr lang="en-US" sz="2000" dirty="0">
                          <a:solidFill>
                            <a:schemeClr val="tx1"/>
                          </a:solidFill>
                        </a:rPr>
                        <a:t>"Guess the Neighbors" (Predictive)</a:t>
                      </a:r>
                    </a:p>
                  </a:txBody>
                  <a:tcPr marL="57468" marR="57468" marT="28734" marB="28734" anchor="ctr"/>
                </a:tc>
                <a:tc>
                  <a:txBody>
                    <a:bodyPr/>
                    <a:lstStyle/>
                    <a:p>
                      <a:r>
                        <a:rPr lang="en-US" sz="2000" dirty="0">
                          <a:solidFill>
                            <a:schemeClr val="tx1"/>
                          </a:solidFill>
                        </a:rPr>
                        <a:t>"Count the Co-occurrences" (Statistical)</a:t>
                      </a:r>
                    </a:p>
                  </a:txBody>
                  <a:tcPr marL="57468" marR="57468" marT="28734" marB="28734" anchor="ctr"/>
                </a:tc>
                <a:extLst>
                  <a:ext uri="{0D108BD9-81ED-4DB2-BD59-A6C34878D82A}">
                    <a16:rowId xmlns:a16="http://schemas.microsoft.com/office/drawing/2014/main" val="3868901726"/>
                  </a:ext>
                </a:extLst>
              </a:tr>
              <a:tr h="460729">
                <a:tc>
                  <a:txBody>
                    <a:bodyPr/>
                    <a:lstStyle/>
                    <a:p>
                      <a:r>
                        <a:rPr lang="en-US" sz="2000" b="1" dirty="0">
                          <a:solidFill>
                            <a:schemeClr val="tx1"/>
                          </a:solidFill>
                        </a:rPr>
                        <a:t>How It Works</a:t>
                      </a:r>
                      <a:endParaRPr lang="en-US" sz="2000" dirty="0">
                        <a:solidFill>
                          <a:schemeClr val="tx1"/>
                        </a:solidFill>
                      </a:endParaRPr>
                    </a:p>
                  </a:txBody>
                  <a:tcPr marL="57468" marR="57468" marT="28734" marB="28734" anchor="ctr"/>
                </a:tc>
                <a:tc>
                  <a:txBody>
                    <a:bodyPr/>
                    <a:lstStyle/>
                    <a:p>
                      <a:r>
                        <a:rPr lang="en-US" sz="2000" dirty="0">
                          <a:solidFill>
                            <a:schemeClr val="tx1"/>
                          </a:solidFill>
                        </a:rPr>
                        <a:t>Tries to predict nearby words in a sentence.</a:t>
                      </a:r>
                    </a:p>
                  </a:txBody>
                  <a:tcPr marL="57468" marR="57468" marT="28734" marB="28734" anchor="ctr"/>
                </a:tc>
                <a:tc>
                  <a:txBody>
                    <a:bodyPr/>
                    <a:lstStyle/>
                    <a:p>
                      <a:r>
                        <a:rPr lang="en-US" sz="2000" dirty="0">
                          <a:solidFill>
                            <a:schemeClr val="tx1"/>
                          </a:solidFill>
                        </a:rPr>
                        <a:t>Analyzes how often words appear together in the whole text.</a:t>
                      </a:r>
                    </a:p>
                  </a:txBody>
                  <a:tcPr marL="57468" marR="57468" marT="28734" marB="28734" anchor="ctr"/>
                </a:tc>
                <a:extLst>
                  <a:ext uri="{0D108BD9-81ED-4DB2-BD59-A6C34878D82A}">
                    <a16:rowId xmlns:a16="http://schemas.microsoft.com/office/drawing/2014/main" val="4016860731"/>
                  </a:ext>
                </a:extLst>
              </a:tr>
              <a:tr h="460729">
                <a:tc>
                  <a:txBody>
                    <a:bodyPr/>
                    <a:lstStyle/>
                    <a:p>
                      <a:r>
                        <a:rPr lang="en-US" sz="2000" b="1">
                          <a:solidFill>
                            <a:schemeClr val="tx1"/>
                          </a:solidFill>
                        </a:rPr>
                        <a:t>Focus</a:t>
                      </a:r>
                      <a:endParaRPr lang="en-US" sz="2000">
                        <a:solidFill>
                          <a:schemeClr val="tx1"/>
                        </a:solidFill>
                      </a:endParaRPr>
                    </a:p>
                  </a:txBody>
                  <a:tcPr marL="57468" marR="57468" marT="28734" marB="28734" anchor="ctr"/>
                </a:tc>
                <a:tc>
                  <a:txBody>
                    <a:bodyPr/>
                    <a:lstStyle/>
                    <a:p>
                      <a:r>
                        <a:rPr lang="en-US" sz="2000">
                          <a:solidFill>
                            <a:schemeClr val="tx1"/>
                          </a:solidFill>
                        </a:rPr>
                        <a:t>Local context (words close together)</a:t>
                      </a:r>
                    </a:p>
                  </a:txBody>
                  <a:tcPr marL="57468" marR="57468" marT="28734" marB="28734" anchor="ctr"/>
                </a:tc>
                <a:tc>
                  <a:txBody>
                    <a:bodyPr/>
                    <a:lstStyle/>
                    <a:p>
                      <a:r>
                        <a:rPr lang="en-US" sz="2000">
                          <a:solidFill>
                            <a:schemeClr val="tx1"/>
                          </a:solidFill>
                        </a:rPr>
                        <a:t>Global statistics (overall word relationships)</a:t>
                      </a:r>
                    </a:p>
                  </a:txBody>
                  <a:tcPr marL="57468" marR="57468" marT="28734" marB="28734" anchor="ctr"/>
                </a:tc>
                <a:extLst>
                  <a:ext uri="{0D108BD9-81ED-4DB2-BD59-A6C34878D82A}">
                    <a16:rowId xmlns:a16="http://schemas.microsoft.com/office/drawing/2014/main" val="2347777949"/>
                  </a:ext>
                </a:extLst>
              </a:tr>
              <a:tr h="460729">
                <a:tc>
                  <a:txBody>
                    <a:bodyPr/>
                    <a:lstStyle/>
                    <a:p>
                      <a:r>
                        <a:rPr lang="en-US" sz="2000" b="1" dirty="0">
                          <a:solidFill>
                            <a:schemeClr val="tx1"/>
                          </a:solidFill>
                        </a:rPr>
                        <a:t>Analogy</a:t>
                      </a:r>
                      <a:endParaRPr lang="en-US" sz="2000" dirty="0">
                        <a:solidFill>
                          <a:schemeClr val="tx1"/>
                        </a:solidFill>
                      </a:endParaRPr>
                    </a:p>
                  </a:txBody>
                  <a:tcPr marL="57468" marR="57468" marT="28734" marB="28734" anchor="ctr"/>
                </a:tc>
                <a:tc>
                  <a:txBody>
                    <a:bodyPr/>
                    <a:lstStyle/>
                    <a:p>
                      <a:r>
                        <a:rPr lang="en-US" sz="2000">
                          <a:solidFill>
                            <a:schemeClr val="tx1"/>
                          </a:solidFill>
                        </a:rPr>
                        <a:t>"Gossip Network" (learns from nearby "friends")</a:t>
                      </a:r>
                    </a:p>
                  </a:txBody>
                  <a:tcPr marL="57468" marR="57468" marT="28734" marB="28734" anchor="ctr"/>
                </a:tc>
                <a:tc>
                  <a:txBody>
                    <a:bodyPr/>
                    <a:lstStyle/>
                    <a:p>
                      <a:r>
                        <a:rPr lang="en-US" sz="2000">
                          <a:solidFill>
                            <a:schemeClr val="tx1"/>
                          </a:solidFill>
                        </a:rPr>
                        <a:t>"Census Taker" (counts co-occurrences like neighbors)</a:t>
                      </a:r>
                    </a:p>
                  </a:txBody>
                  <a:tcPr marL="57468" marR="57468" marT="28734" marB="28734" anchor="ctr"/>
                </a:tc>
                <a:extLst>
                  <a:ext uri="{0D108BD9-81ED-4DB2-BD59-A6C34878D82A}">
                    <a16:rowId xmlns:a16="http://schemas.microsoft.com/office/drawing/2014/main" val="3378033076"/>
                  </a:ext>
                </a:extLst>
              </a:tr>
              <a:tr h="460729">
                <a:tc>
                  <a:txBody>
                    <a:bodyPr/>
                    <a:lstStyle/>
                    <a:p>
                      <a:r>
                        <a:rPr lang="en-US" sz="2000" b="1" dirty="0">
                          <a:solidFill>
                            <a:schemeClr val="tx1"/>
                          </a:solidFill>
                        </a:rPr>
                        <a:t>Strength</a:t>
                      </a:r>
                      <a:endParaRPr lang="en-US" sz="2000" dirty="0">
                        <a:solidFill>
                          <a:schemeClr val="tx1"/>
                        </a:solidFill>
                      </a:endParaRPr>
                    </a:p>
                  </a:txBody>
                  <a:tcPr marL="57468" marR="57468" marT="28734" marB="28734" anchor="ctr"/>
                </a:tc>
                <a:tc>
                  <a:txBody>
                    <a:bodyPr/>
                    <a:lstStyle/>
                    <a:p>
                      <a:r>
                        <a:rPr lang="en-US" sz="2000">
                          <a:solidFill>
                            <a:schemeClr val="tx1"/>
                          </a:solidFill>
                        </a:rPr>
                        <a:t>Captures subtle semantic relationships.</a:t>
                      </a:r>
                    </a:p>
                  </a:txBody>
                  <a:tcPr marL="57468" marR="57468" marT="28734" marB="28734" anchor="ctr"/>
                </a:tc>
                <a:tc>
                  <a:txBody>
                    <a:bodyPr/>
                    <a:lstStyle/>
                    <a:p>
                      <a:r>
                        <a:rPr lang="en-US" sz="2000">
                          <a:solidFill>
                            <a:schemeClr val="tx1"/>
                          </a:solidFill>
                        </a:rPr>
                        <a:t>Captures general word similarity and relatedness.</a:t>
                      </a:r>
                    </a:p>
                  </a:txBody>
                  <a:tcPr marL="57468" marR="57468" marT="28734" marB="28734" anchor="ctr"/>
                </a:tc>
                <a:extLst>
                  <a:ext uri="{0D108BD9-81ED-4DB2-BD59-A6C34878D82A}">
                    <a16:rowId xmlns:a16="http://schemas.microsoft.com/office/drawing/2014/main" val="2324850883"/>
                  </a:ext>
                </a:extLst>
              </a:tr>
              <a:tr h="460729">
                <a:tc>
                  <a:txBody>
                    <a:bodyPr/>
                    <a:lstStyle/>
                    <a:p>
                      <a:r>
                        <a:rPr lang="en-US" sz="2000" b="1">
                          <a:solidFill>
                            <a:schemeClr val="tx1"/>
                          </a:solidFill>
                        </a:rPr>
                        <a:t>Example Use</a:t>
                      </a:r>
                      <a:endParaRPr lang="en-US" sz="2000">
                        <a:solidFill>
                          <a:schemeClr val="tx1"/>
                        </a:solidFill>
                      </a:endParaRPr>
                    </a:p>
                  </a:txBody>
                  <a:tcPr marL="57468" marR="57468" marT="28734" marB="28734" anchor="ctr"/>
                </a:tc>
                <a:tc>
                  <a:txBody>
                    <a:bodyPr/>
                    <a:lstStyle/>
                    <a:p>
                      <a:r>
                        <a:rPr lang="en-US" sz="2000" dirty="0">
                          <a:solidFill>
                            <a:schemeClr val="tx1"/>
                          </a:solidFill>
                        </a:rPr>
                        <a:t>Understanding "run" in different contexts (exercise vs. program).</a:t>
                      </a:r>
                    </a:p>
                  </a:txBody>
                  <a:tcPr marL="57468" marR="57468" marT="28734" marB="28734" anchor="ctr"/>
                </a:tc>
                <a:tc>
                  <a:txBody>
                    <a:bodyPr/>
                    <a:lstStyle/>
                    <a:p>
                      <a:r>
                        <a:rPr lang="en-US" sz="2000" dirty="0">
                          <a:solidFill>
                            <a:schemeClr val="tx1"/>
                          </a:solidFill>
                        </a:rPr>
                        <a:t>Knowing "cat" and "dog" are generally similar animals.</a:t>
                      </a:r>
                    </a:p>
                  </a:txBody>
                  <a:tcPr marL="57468" marR="57468" marT="28734" marB="28734" anchor="ctr"/>
                </a:tc>
                <a:extLst>
                  <a:ext uri="{0D108BD9-81ED-4DB2-BD59-A6C34878D82A}">
                    <a16:rowId xmlns:a16="http://schemas.microsoft.com/office/drawing/2014/main" val="2835554678"/>
                  </a:ext>
                </a:extLst>
              </a:tr>
              <a:tr h="609279">
                <a:tc>
                  <a:txBody>
                    <a:bodyPr/>
                    <a:lstStyle/>
                    <a:p>
                      <a:r>
                        <a:rPr lang="en-US" sz="2000" b="1">
                          <a:solidFill>
                            <a:schemeClr val="tx1"/>
                          </a:solidFill>
                        </a:rPr>
                        <a:t>Key Idea</a:t>
                      </a:r>
                      <a:endParaRPr lang="en-US" sz="2000">
                        <a:solidFill>
                          <a:schemeClr val="tx1"/>
                        </a:solidFill>
                      </a:endParaRPr>
                    </a:p>
                  </a:txBody>
                  <a:tcPr marL="57468" marR="57468" marT="28734" marB="28734" anchor="ctr"/>
                </a:tc>
                <a:tc>
                  <a:txBody>
                    <a:bodyPr/>
                    <a:lstStyle/>
                    <a:p>
                      <a:r>
                        <a:rPr lang="en-US" sz="2000">
                          <a:solidFill>
                            <a:schemeClr val="tx1"/>
                          </a:solidFill>
                        </a:rPr>
                        <a:t>Learns by predicting what words go together in a sentence.</a:t>
                      </a:r>
                    </a:p>
                  </a:txBody>
                  <a:tcPr marL="57468" marR="57468" marT="28734" marB="28734" anchor="ctr"/>
                </a:tc>
                <a:tc>
                  <a:txBody>
                    <a:bodyPr/>
                    <a:lstStyle/>
                    <a:p>
                      <a:r>
                        <a:rPr lang="en-US" sz="2000" dirty="0">
                          <a:solidFill>
                            <a:schemeClr val="tx1"/>
                          </a:solidFill>
                        </a:rPr>
                        <a:t>Learns by counting how often words appear together in a large text.</a:t>
                      </a:r>
                    </a:p>
                  </a:txBody>
                  <a:tcPr marL="57468" marR="57468" marT="28734" marB="28734" anchor="ctr"/>
                </a:tc>
                <a:extLst>
                  <a:ext uri="{0D108BD9-81ED-4DB2-BD59-A6C34878D82A}">
                    <a16:rowId xmlns:a16="http://schemas.microsoft.com/office/drawing/2014/main" val="3616559660"/>
                  </a:ext>
                </a:extLst>
              </a:tr>
              <a:tr h="460729">
                <a:tc>
                  <a:txBody>
                    <a:bodyPr/>
                    <a:lstStyle/>
                    <a:p>
                      <a:r>
                        <a:rPr lang="en-US" sz="2000" b="1">
                          <a:solidFill>
                            <a:schemeClr val="tx1"/>
                          </a:solidFill>
                        </a:rPr>
                        <a:t>Think of It As</a:t>
                      </a:r>
                      <a:endParaRPr lang="en-US" sz="2000">
                        <a:solidFill>
                          <a:schemeClr val="tx1"/>
                        </a:solidFill>
                      </a:endParaRPr>
                    </a:p>
                  </a:txBody>
                  <a:tcPr marL="57468" marR="57468" marT="28734" marB="28734" anchor="ctr"/>
                </a:tc>
                <a:tc>
                  <a:txBody>
                    <a:bodyPr/>
                    <a:lstStyle/>
                    <a:p>
                      <a:r>
                        <a:rPr lang="en-US" sz="2000">
                          <a:solidFill>
                            <a:schemeClr val="tx1"/>
                          </a:solidFill>
                        </a:rPr>
                        <a:t>Learning from the immediate surrounding words.</a:t>
                      </a:r>
                    </a:p>
                  </a:txBody>
                  <a:tcPr marL="57468" marR="57468" marT="28734" marB="28734" anchor="ctr"/>
                </a:tc>
                <a:tc>
                  <a:txBody>
                    <a:bodyPr/>
                    <a:lstStyle/>
                    <a:p>
                      <a:r>
                        <a:rPr lang="en-US" sz="2000" dirty="0">
                          <a:solidFill>
                            <a:schemeClr val="tx1"/>
                          </a:solidFill>
                        </a:rPr>
                        <a:t>Learning from the entire collection of words.</a:t>
                      </a:r>
                    </a:p>
                  </a:txBody>
                  <a:tcPr marL="57468" marR="57468" marT="28734" marB="28734" anchor="ctr"/>
                </a:tc>
                <a:extLst>
                  <a:ext uri="{0D108BD9-81ED-4DB2-BD59-A6C34878D82A}">
                    <a16:rowId xmlns:a16="http://schemas.microsoft.com/office/drawing/2014/main" val="1022167478"/>
                  </a:ext>
                </a:extLst>
              </a:tr>
            </a:tbl>
          </a:graphicData>
        </a:graphic>
      </p:graphicFrame>
    </p:spTree>
    <p:extLst>
      <p:ext uri="{BB962C8B-B14F-4D97-AF65-F5344CB8AC3E}">
        <p14:creationId xmlns:p14="http://schemas.microsoft.com/office/powerpoint/2010/main" val="41386773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5194BA-76B6-49FE-914E-B868B39F9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046EA-72A1-679C-E10A-48122DC37FA8}"/>
              </a:ext>
            </a:extLst>
          </p:cNvPr>
          <p:cNvSpPr>
            <a:spLocks noGrp="1"/>
          </p:cNvSpPr>
          <p:nvPr>
            <p:ph type="title"/>
          </p:nvPr>
        </p:nvSpPr>
        <p:spPr/>
        <p:txBody>
          <a:bodyPr/>
          <a:lstStyle/>
          <a:p>
            <a:r>
              <a:rPr lang="en-US" dirty="0">
                <a:solidFill>
                  <a:srgbClr val="DD9C19"/>
                </a:solidFill>
                <a:latin typeface="Century Gothic" panose="020B0502020202020204" pitchFamily="34" charset="0"/>
              </a:rPr>
              <a:t>Numerical Representation: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Word Embedding</a:t>
            </a:r>
          </a:p>
        </p:txBody>
      </p:sp>
      <p:sp>
        <p:nvSpPr>
          <p:cNvPr id="3" name="Content Placeholder 2">
            <a:extLst>
              <a:ext uri="{FF2B5EF4-FFF2-40B4-BE49-F238E27FC236}">
                <a16:creationId xmlns:a16="http://schemas.microsoft.com/office/drawing/2014/main" id="{2E6658A4-815E-06BF-7901-9192F0DC3161}"/>
              </a:ext>
            </a:extLst>
          </p:cNvPr>
          <p:cNvSpPr>
            <a:spLocks noGrp="1"/>
          </p:cNvSpPr>
          <p:nvPr>
            <p:ph idx="1"/>
          </p:nvPr>
        </p:nvSpPr>
        <p:spPr>
          <a:xfrm>
            <a:off x="1097280" y="1845735"/>
            <a:ext cx="9839306" cy="4575854"/>
          </a:xfrm>
        </p:spPr>
        <p:txBody>
          <a:bodyPr>
            <a:normAutofit fontScale="92500"/>
          </a:bodyPr>
          <a:lstStyle/>
          <a:p>
            <a:pPr marL="0" indent="0">
              <a:lnSpc>
                <a:spcPct val="100000"/>
              </a:lnSpc>
              <a:buNone/>
            </a:pP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dirty="0" err="1">
                <a:solidFill>
                  <a:schemeClr val="bg1"/>
                </a:solidFill>
                <a:latin typeface="Century Gothic" panose="020B0502020202020204" pitchFamily="34" charset="0"/>
              </a:rPr>
              <a:t>facebook’s</a:t>
            </a:r>
            <a:r>
              <a:rPr lang="en-US" sz="2400" dirty="0">
                <a:solidFill>
                  <a:schemeClr val="bg1"/>
                </a:solidFill>
                <a:latin typeface="Century Gothic" panose="020B0502020202020204" pitchFamily="34" charset="0"/>
              </a:rPr>
              <a:t> AI Research lab (meta) in 2015</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the contemporary leading alternative to both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Designed to address their limitations, particularly in handling rare words and morphologically rich languages (as in word2vec).</a:t>
            </a:r>
          </a:p>
          <a:p>
            <a:pPr>
              <a:lnSpc>
                <a:spcPct val="100000"/>
              </a:lnSpc>
              <a:buFont typeface="Wingdings" panose="05000000000000000000" pitchFamily="2" charset="2"/>
              <a:buChar char="§"/>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can understand that 'unbreakable' is related to 'break' even if it hasn't seen 'unbreakable' before.</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considers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information, making it effective for morphologically rich languages and handling out-of-vocabulary words. </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enables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to work around some of the issues related to rare words and out-of-vocabulary words addressed in the preprocessing section at the outset of this chapter.</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8B5EBCC-D5A9-F085-8C8B-179EB2B2597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4C674BB-4350-4C66-1464-7BBCAD8AB787}"/>
              </a:ext>
            </a:extLst>
          </p:cNvPr>
          <p:cNvSpPr>
            <a:spLocks noGrp="1"/>
          </p:cNvSpPr>
          <p:nvPr>
            <p:ph type="sldNum" sz="quarter" idx="12"/>
          </p:nvPr>
        </p:nvSpPr>
        <p:spPr/>
        <p:txBody>
          <a:bodyPr/>
          <a:lstStyle/>
          <a:p>
            <a:fld id="{7F537688-BEAE-4904-826F-1C1E0645A5D0}" type="slidenum">
              <a:rPr lang="en-US" sz="2000" smtClean="0"/>
              <a:t>128</a:t>
            </a:fld>
            <a:endParaRPr lang="en-US" sz="2000" dirty="0"/>
          </a:p>
        </p:txBody>
      </p:sp>
      <p:sp>
        <p:nvSpPr>
          <p:cNvPr id="4" name="Content Placeholder 2">
            <a:extLst>
              <a:ext uri="{FF2B5EF4-FFF2-40B4-BE49-F238E27FC236}">
                <a16:creationId xmlns:a16="http://schemas.microsoft.com/office/drawing/2014/main" id="{3C760CD9-90D5-E0C8-4DBC-D887AB8007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4098" name="Picture 2">
            <a:extLst>
              <a:ext uri="{FF2B5EF4-FFF2-40B4-BE49-F238E27FC236}">
                <a16:creationId xmlns:a16="http://schemas.microsoft.com/office/drawing/2014/main" id="{DE1860A7-B5B1-5361-F0F1-F1772C2E8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330" y="434404"/>
            <a:ext cx="2427178" cy="128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104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2EA8-8970-4918-0B88-1E01C3135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8888B-9E96-F7E0-283D-CAA0BA01C45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CF9CA2C-6B89-1FD8-3973-60D6E86A7D39}"/>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BERT (bi-directional encoder representations from transformers):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BERT was developed by Google and introduced in 2018.</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revolutionized NLP with its ability to understand context deeply.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based on the </a:t>
            </a:r>
            <a:r>
              <a:rPr lang="en-US" sz="2400" b="1" dirty="0">
                <a:solidFill>
                  <a:schemeClr val="bg1"/>
                </a:solidFill>
                <a:latin typeface="Century Gothic" panose="020B0502020202020204" pitchFamily="34" charset="0"/>
              </a:rPr>
              <a:t>Transformer</a:t>
            </a:r>
            <a:r>
              <a:rPr lang="en-US" sz="2400" dirty="0">
                <a:solidFill>
                  <a:schemeClr val="bg1"/>
                </a:solidFill>
                <a:latin typeface="Century Gothic" panose="020B0502020202020204" pitchFamily="34" charset="0"/>
              </a:rPr>
              <a:t> architecture, which uses </a:t>
            </a:r>
            <a:r>
              <a:rPr lang="en-US" sz="2400" b="1" dirty="0">
                <a:solidFill>
                  <a:schemeClr val="bg1"/>
                </a:solidFill>
                <a:latin typeface="Century Gothic" panose="020B0502020202020204" pitchFamily="34" charset="0"/>
              </a:rPr>
              <a:t>attention mechanisms.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BERT is trained bidirectionally.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7B62BB1-6E87-D0A2-2D8B-AA2EA17605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AFE32-0B8E-0E5B-714E-78AE8114E0EA}"/>
              </a:ext>
            </a:extLst>
          </p:cNvPr>
          <p:cNvSpPr>
            <a:spLocks noGrp="1"/>
          </p:cNvSpPr>
          <p:nvPr>
            <p:ph type="sldNum" sz="quarter" idx="12"/>
          </p:nvPr>
        </p:nvSpPr>
        <p:spPr/>
        <p:txBody>
          <a:bodyPr/>
          <a:lstStyle/>
          <a:p>
            <a:fld id="{7F537688-BEAE-4904-826F-1C1E0645A5D0}" type="slidenum">
              <a:rPr lang="en-US" sz="2000" smtClean="0"/>
              <a:t>129</a:t>
            </a:fld>
            <a:endParaRPr lang="en-US" sz="2000" dirty="0"/>
          </a:p>
        </p:txBody>
      </p:sp>
      <p:sp>
        <p:nvSpPr>
          <p:cNvPr id="4" name="Content Placeholder 2">
            <a:extLst>
              <a:ext uri="{FF2B5EF4-FFF2-40B4-BE49-F238E27FC236}">
                <a16:creationId xmlns:a16="http://schemas.microsoft.com/office/drawing/2014/main" id="{E5E15C79-469A-F502-5D7B-76A59FE50F7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17C6E779-15D0-73ED-2354-CACF1EBF2836}"/>
              </a:ext>
            </a:extLst>
          </p:cNvPr>
          <p:cNvSpPr txBox="1"/>
          <p:nvPr/>
        </p:nvSpPr>
        <p:spPr>
          <a:xfrm rot="21421172">
            <a:off x="3570250" y="3933606"/>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What’s Attention Mechanism???</a:t>
            </a:r>
            <a:endParaRPr lang="en-US" sz="2000" b="1" dirty="0">
              <a:latin typeface="Bradley Hand ITC" panose="03070402050302030203" pitchFamily="66" charset="0"/>
              <a:cs typeface="Arial"/>
            </a:endParaRPr>
          </a:p>
        </p:txBody>
      </p:sp>
      <p:sp>
        <p:nvSpPr>
          <p:cNvPr id="11" name="TextBox 10">
            <a:extLst>
              <a:ext uri="{FF2B5EF4-FFF2-40B4-BE49-F238E27FC236}">
                <a16:creationId xmlns:a16="http://schemas.microsoft.com/office/drawing/2014/main" id="{9023FFBB-AEFB-20D4-6D05-3A0F1750A712}"/>
              </a:ext>
            </a:extLst>
          </p:cNvPr>
          <p:cNvSpPr txBox="1"/>
          <p:nvPr/>
        </p:nvSpPr>
        <p:spPr>
          <a:xfrm rot="21421172">
            <a:off x="6791775" y="397180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 are transformers???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680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 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528374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F91458-73B1-EF14-6A2F-A8D92B966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D243A-ABE3-D044-1C00-E2D69953FFB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6C970E0-3E80-C000-BFB3-B5E9166EC0E8}"/>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Because BERT is Transformer Based, we need to understand a new topic called </a:t>
            </a:r>
            <a:r>
              <a:rPr lang="en-US" sz="2400" b="1" dirty="0">
                <a:solidFill>
                  <a:schemeClr val="bg1"/>
                </a:solidFill>
                <a:latin typeface="Century Gothic" panose="020B0502020202020204" pitchFamily="34" charset="0"/>
              </a:rPr>
              <a:t>Attention Mechanism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Transformers </a:t>
            </a:r>
            <a:r>
              <a:rPr lang="en-US" sz="2400" dirty="0">
                <a:solidFill>
                  <a:schemeClr val="bg1"/>
                </a:solidFill>
                <a:latin typeface="Century Gothic" panose="020B0502020202020204" pitchFamily="34" charset="0"/>
              </a:rPr>
              <a:t>first. </a:t>
            </a:r>
          </a:p>
          <a:p>
            <a:pPr marL="0" indent="0">
              <a:lnSpc>
                <a:spcPct val="100000"/>
              </a:lnSpc>
              <a:buNone/>
            </a:pPr>
            <a:r>
              <a:rPr lang="en-US" sz="2400" dirty="0">
                <a:solidFill>
                  <a:schemeClr val="bg1"/>
                </a:solidFill>
                <a:latin typeface="Century Gothic" panose="020B0502020202020204" pitchFamily="34" charset="0"/>
              </a:rPr>
              <a:t>For now, understand that, considering Architecture,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are simpler models. BERT is a deep </a:t>
            </a:r>
            <a:r>
              <a:rPr lang="en-US" sz="2400" b="1" dirty="0">
                <a:solidFill>
                  <a:schemeClr val="bg1"/>
                </a:solidFill>
                <a:latin typeface="Century Gothic" panose="020B0502020202020204" pitchFamily="34" charset="0"/>
              </a:rPr>
              <a:t>Transformer-based model.</a:t>
            </a:r>
          </a:p>
          <a:p>
            <a:pPr marL="0" indent="0">
              <a:lnSpc>
                <a:spcPct val="100000"/>
              </a:lnSpc>
              <a:buNone/>
            </a:pPr>
            <a:r>
              <a:rPr lang="en-US" sz="2400" dirty="0">
                <a:solidFill>
                  <a:schemeClr val="bg1"/>
                </a:solidFill>
                <a:latin typeface="Century Gothic" panose="020B0502020202020204" pitchFamily="34" charset="0"/>
              </a:rPr>
              <a:t>Also, 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a:t>
            </a:r>
            <a:r>
              <a:rPr lang="en-US" sz="2400" b="1" dirty="0">
                <a:solidFill>
                  <a:schemeClr val="bg1"/>
                </a:solidFill>
                <a:latin typeface="Century Gothic" panose="020B0502020202020204" pitchFamily="34" charset="0"/>
              </a:rPr>
              <a:t>BERT</a:t>
            </a:r>
            <a:r>
              <a:rPr lang="en-US" sz="2400" dirty="0">
                <a:solidFill>
                  <a:schemeClr val="bg1"/>
                </a:solidFill>
                <a:latin typeface="Century Gothic" panose="020B0502020202020204" pitchFamily="34" charset="0"/>
              </a:rPr>
              <a:t> is trained </a:t>
            </a:r>
            <a:r>
              <a:rPr lang="en-US" sz="2400" b="1" dirty="0">
                <a:solidFill>
                  <a:schemeClr val="bg1"/>
                </a:solidFill>
                <a:latin typeface="Century Gothic" panose="020B0502020202020204" pitchFamily="34" charset="0"/>
              </a:rPr>
              <a:t>bidirectionally.</a:t>
            </a:r>
          </a:p>
          <a:p>
            <a:pPr marL="0" indent="0">
              <a:lnSpc>
                <a:spcPct val="100000"/>
              </a:lnSpc>
              <a:buNone/>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a:lnSpc>
                <a:spcPct val="100000"/>
              </a:lnSpc>
              <a:buFont typeface="Wingdings" panose="05000000000000000000" pitchFamily="2" charset="2"/>
              <a:buChar char="§"/>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71BE3F2-B8F4-47A3-8C1B-3BFFB82C3A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FE18409-81E6-FB58-CC08-BC346539803C}"/>
              </a:ext>
            </a:extLst>
          </p:cNvPr>
          <p:cNvSpPr>
            <a:spLocks noGrp="1"/>
          </p:cNvSpPr>
          <p:nvPr>
            <p:ph type="sldNum" sz="quarter" idx="12"/>
          </p:nvPr>
        </p:nvSpPr>
        <p:spPr/>
        <p:txBody>
          <a:bodyPr/>
          <a:lstStyle/>
          <a:p>
            <a:fld id="{7F537688-BEAE-4904-826F-1C1E0645A5D0}" type="slidenum">
              <a:rPr lang="en-US" sz="2000" smtClean="0"/>
              <a:t>130</a:t>
            </a:fld>
            <a:endParaRPr lang="en-US" sz="2000" dirty="0"/>
          </a:p>
        </p:txBody>
      </p:sp>
      <p:sp>
        <p:nvSpPr>
          <p:cNvPr id="4" name="Content Placeholder 2">
            <a:extLst>
              <a:ext uri="{FF2B5EF4-FFF2-40B4-BE49-F238E27FC236}">
                <a16:creationId xmlns:a16="http://schemas.microsoft.com/office/drawing/2014/main" id="{C3DA6F8D-F94C-2FBC-33B2-D8D0967A3E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B9DEDA9D-0464-2403-E63F-D3586D291866}"/>
              </a:ext>
            </a:extLst>
          </p:cNvPr>
          <p:cNvSpPr txBox="1"/>
          <p:nvPr/>
        </p:nvSpPr>
        <p:spPr>
          <a:xfrm rot="21421172">
            <a:off x="1167945" y="58024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Yaa, Let’s wait till then, </a:t>
            </a:r>
            <a:endParaRPr lang="en-US" sz="2000" b="1" dirty="0">
              <a:latin typeface="Bradley Hand ITC" panose="03070402050302030203" pitchFamily="66" charset="0"/>
              <a:cs typeface="Arial"/>
            </a:endParaRPr>
          </a:p>
        </p:txBody>
      </p:sp>
      <p:sp>
        <p:nvSpPr>
          <p:cNvPr id="9" name="TextBox 8">
            <a:extLst>
              <a:ext uri="{FF2B5EF4-FFF2-40B4-BE49-F238E27FC236}">
                <a16:creationId xmlns:a16="http://schemas.microsoft.com/office/drawing/2014/main" id="{FD2C5450-E6C6-05D1-BF06-FCF9DCC0077D}"/>
              </a:ext>
            </a:extLst>
          </p:cNvPr>
          <p:cNvSpPr txBox="1"/>
          <p:nvPr/>
        </p:nvSpPr>
        <p:spPr>
          <a:xfrm rot="21421172">
            <a:off x="6398837" y="57739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Meanwhile, before then, DYOR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419425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08E4FB-C6A5-4E93-E4E0-B893F4897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B4963-4DE5-2F00-A4F6-7CE922F17220}"/>
              </a:ext>
            </a:extLst>
          </p:cNvPr>
          <p:cNvSpPr>
            <a:spLocks noGrp="1"/>
          </p:cNvSpPr>
          <p:nvPr>
            <p:ph type="title"/>
          </p:nvPr>
        </p:nvSpPr>
        <p:spPr/>
        <p:txBody>
          <a:bodyPr/>
          <a:lstStyle/>
          <a:p>
            <a:r>
              <a:rPr lang="en-US" dirty="0">
                <a:solidFill>
                  <a:srgbClr val="DD9C19"/>
                </a:solidFill>
                <a:latin typeface="Century Gothic" panose="020B0502020202020204" pitchFamily="34" charset="0"/>
              </a:rPr>
              <a:t>Pre-Trained Model for Word Embedding history</a:t>
            </a:r>
          </a:p>
        </p:txBody>
      </p:sp>
      <p:sp>
        <p:nvSpPr>
          <p:cNvPr id="3" name="Content Placeholder 2">
            <a:extLst>
              <a:ext uri="{FF2B5EF4-FFF2-40B4-BE49-F238E27FC236}">
                <a16:creationId xmlns:a16="http://schemas.microsoft.com/office/drawing/2014/main" id="{1B01910E-44DF-9579-0985-D09D2B35285B}"/>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Recap:</a:t>
            </a:r>
          </a:p>
          <a:p>
            <a:pPr marL="0" indent="0">
              <a:lnSpc>
                <a:spcPct val="100000"/>
              </a:lnSpc>
              <a:buNone/>
            </a:pPr>
            <a:r>
              <a:rPr lang="en-US" sz="2400" dirty="0">
                <a:solidFill>
                  <a:schemeClr val="bg1"/>
                </a:solidFill>
                <a:latin typeface="Century Gothic" panose="020B0502020202020204" pitchFamily="34" charset="0"/>
              </a:rPr>
              <a:t>Word2Vec = 2013</a:t>
            </a:r>
          </a:p>
          <a:p>
            <a:pPr marL="0" indent="0">
              <a:lnSpc>
                <a:spcPct val="100000"/>
              </a:lnSpc>
              <a:buNone/>
            </a:pPr>
            <a:r>
              <a:rPr lang="en-US" sz="2400" dirty="0">
                <a:solidFill>
                  <a:schemeClr val="bg1"/>
                </a:solidFill>
                <a:latin typeface="Century Gothic" panose="020B0502020202020204" pitchFamily="34" charset="0"/>
              </a:rPr>
              <a:t>Glove = 2014</a:t>
            </a:r>
          </a:p>
          <a:p>
            <a:pPr marL="0" indent="0">
              <a:lnSpc>
                <a:spcPct val="100000"/>
              </a:lnSpc>
              <a:buNone/>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 2015</a:t>
            </a:r>
          </a:p>
          <a:p>
            <a:pPr marL="0" indent="0">
              <a:lnSpc>
                <a:spcPct val="100000"/>
              </a:lnSpc>
              <a:buNone/>
            </a:pPr>
            <a:r>
              <a:rPr lang="en-US" sz="2400" dirty="0">
                <a:solidFill>
                  <a:schemeClr val="bg1"/>
                </a:solidFill>
                <a:latin typeface="Century Gothic" panose="020B0502020202020204" pitchFamily="34" charset="0"/>
              </a:rPr>
              <a:t>BERT = 2018</a:t>
            </a:r>
          </a:p>
        </p:txBody>
      </p:sp>
      <p:sp>
        <p:nvSpPr>
          <p:cNvPr id="5" name="Footer Placeholder 4">
            <a:extLst>
              <a:ext uri="{FF2B5EF4-FFF2-40B4-BE49-F238E27FC236}">
                <a16:creationId xmlns:a16="http://schemas.microsoft.com/office/drawing/2014/main" id="{BB037B37-E384-FCCB-1EE1-C934AF9339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23306C-C4C2-BDD7-3F62-CE8CD214EB65}"/>
              </a:ext>
            </a:extLst>
          </p:cNvPr>
          <p:cNvSpPr>
            <a:spLocks noGrp="1"/>
          </p:cNvSpPr>
          <p:nvPr>
            <p:ph type="sldNum" sz="quarter" idx="12"/>
          </p:nvPr>
        </p:nvSpPr>
        <p:spPr/>
        <p:txBody>
          <a:bodyPr/>
          <a:lstStyle/>
          <a:p>
            <a:fld id="{7F537688-BEAE-4904-826F-1C1E0645A5D0}" type="slidenum">
              <a:rPr lang="en-US" sz="2000" smtClean="0"/>
              <a:t>131</a:t>
            </a:fld>
            <a:endParaRPr lang="en-US" sz="2000" dirty="0"/>
          </a:p>
        </p:txBody>
      </p:sp>
      <p:sp>
        <p:nvSpPr>
          <p:cNvPr id="4" name="Content Placeholder 2">
            <a:extLst>
              <a:ext uri="{FF2B5EF4-FFF2-40B4-BE49-F238E27FC236}">
                <a16:creationId xmlns:a16="http://schemas.microsoft.com/office/drawing/2014/main" id="{81082F4F-01B7-1A66-BE53-5D12D95CF0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242947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12BB59-16E6-BB72-0EE2-45D2C2E52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BBC66-67DB-B298-A5D6-B9AFAF2FBDFE}"/>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2F321886-D2FB-B507-07CC-1F2A51A8E85A}"/>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8A1E7BD9-90C4-6513-3B42-6096BB7E1105}"/>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09600416-1CAA-6181-202E-0EB19011BBC3}"/>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4442A5B-82B5-B984-9E41-FAB6CA50522D}"/>
              </a:ext>
            </a:extLst>
          </p:cNvPr>
          <p:cNvSpPr>
            <a:spLocks noGrp="1"/>
          </p:cNvSpPr>
          <p:nvPr>
            <p:ph type="sldNum" sz="quarter" idx="12"/>
          </p:nvPr>
        </p:nvSpPr>
        <p:spPr/>
        <p:txBody>
          <a:bodyPr/>
          <a:lstStyle/>
          <a:p>
            <a:fld id="{7F537688-BEAE-4904-826F-1C1E0645A5D0}" type="slidenum">
              <a:rPr lang="en-US" sz="1800" smtClean="0"/>
              <a:t>132</a:t>
            </a:fld>
            <a:endParaRPr lang="en-US" sz="1800" dirty="0"/>
          </a:p>
        </p:txBody>
      </p:sp>
    </p:spTree>
    <p:extLst>
      <p:ext uri="{BB962C8B-B14F-4D97-AF65-F5344CB8AC3E}">
        <p14:creationId xmlns:p14="http://schemas.microsoft.com/office/powerpoint/2010/main" val="42397097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6C7A8F1-2BAC-1800-8A85-B0A8E3E93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9A7BF-EB73-4EF0-9745-C496FBE69B34}"/>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TRANSFORMERS AND ATTENTION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875C671D-D905-318D-44CE-C507981F304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8B35C6E-AA09-58DD-4F32-FE5F4D835B31}"/>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E6D5968E-B722-A1B6-CB12-680D35868975}"/>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6428209-F84E-B4C6-33F4-7A0F1DACCCB8}"/>
              </a:ext>
            </a:extLst>
          </p:cNvPr>
          <p:cNvSpPr>
            <a:spLocks noGrp="1"/>
          </p:cNvSpPr>
          <p:nvPr>
            <p:ph type="sldNum" sz="quarter" idx="12"/>
          </p:nvPr>
        </p:nvSpPr>
        <p:spPr/>
        <p:txBody>
          <a:bodyPr/>
          <a:lstStyle/>
          <a:p>
            <a:fld id="{7F537688-BEAE-4904-826F-1C1E0645A5D0}" type="slidenum">
              <a:rPr lang="en-US" sz="1800" smtClean="0"/>
              <a:t>133</a:t>
            </a:fld>
            <a:endParaRPr lang="en-US" sz="1800" dirty="0"/>
          </a:p>
        </p:txBody>
      </p:sp>
    </p:spTree>
    <p:extLst>
      <p:ext uri="{BB962C8B-B14F-4D97-AF65-F5344CB8AC3E}">
        <p14:creationId xmlns:p14="http://schemas.microsoft.com/office/powerpoint/2010/main" val="10210801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12A946-46D3-324B-B3DD-698782FCF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2D706-2C67-4F17-5D75-B0E47F6CFA6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28549B8A-56F1-E8EB-2BAD-0428AA88CD1A}"/>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C646636-B23D-AAC5-5AE5-89AF5748D8D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C29EC42-CB85-55A6-66DD-04294358378E}"/>
              </a:ext>
            </a:extLst>
          </p:cNvPr>
          <p:cNvSpPr>
            <a:spLocks noGrp="1"/>
          </p:cNvSpPr>
          <p:nvPr>
            <p:ph type="sldNum" sz="quarter" idx="12"/>
          </p:nvPr>
        </p:nvSpPr>
        <p:spPr/>
        <p:txBody>
          <a:bodyPr/>
          <a:lstStyle/>
          <a:p>
            <a:fld id="{7F537688-BEAE-4904-826F-1C1E0645A5D0}" type="slidenum">
              <a:rPr lang="en-US" sz="2000" smtClean="0"/>
              <a:t>134</a:t>
            </a:fld>
            <a:endParaRPr lang="en-US" sz="2000" dirty="0"/>
          </a:p>
        </p:txBody>
      </p:sp>
      <p:sp>
        <p:nvSpPr>
          <p:cNvPr id="7" name="TextBox 6">
            <a:extLst>
              <a:ext uri="{FF2B5EF4-FFF2-40B4-BE49-F238E27FC236}">
                <a16:creationId xmlns:a16="http://schemas.microsoft.com/office/drawing/2014/main" id="{20656A63-8157-610C-DE87-C0B6FF60489E}"/>
              </a:ext>
            </a:extLst>
          </p:cNvPr>
          <p:cNvSpPr txBox="1"/>
          <p:nvPr/>
        </p:nvSpPr>
        <p:spPr>
          <a:xfrm rot="21421172">
            <a:off x="1010168" y="2899057"/>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move back a bit!!</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146767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CAE7A1-114F-E299-9487-EA248AB2F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D5F79-BA65-E219-E61E-B03C958B7C29}"/>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39F407E9-D285-1933-15CD-3C941EE005F6}"/>
              </a:ext>
            </a:extLst>
          </p:cNvPr>
          <p:cNvSpPr>
            <a:spLocks noGrp="1"/>
          </p:cNvSpPr>
          <p:nvPr>
            <p:ph idx="1"/>
          </p:nvPr>
        </p:nvSpPr>
        <p:spPr>
          <a:xfrm>
            <a:off x="1097280" y="1845734"/>
            <a:ext cx="8010506" cy="3568238"/>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17A2B7E0-79B7-A42E-0F23-D6F73E6976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334E66-BB4E-12FA-E954-30BB563064FC}"/>
              </a:ext>
            </a:extLst>
          </p:cNvPr>
          <p:cNvSpPr>
            <a:spLocks noGrp="1"/>
          </p:cNvSpPr>
          <p:nvPr>
            <p:ph type="sldNum" sz="quarter" idx="12"/>
          </p:nvPr>
        </p:nvSpPr>
        <p:spPr/>
        <p:txBody>
          <a:bodyPr/>
          <a:lstStyle/>
          <a:p>
            <a:fld id="{7F537688-BEAE-4904-826F-1C1E0645A5D0}" type="slidenum">
              <a:rPr lang="en-US" sz="2000" smtClean="0"/>
              <a:t>135</a:t>
            </a:fld>
            <a:endParaRPr lang="en-US" sz="2000" dirty="0"/>
          </a:p>
        </p:txBody>
      </p:sp>
      <p:sp>
        <p:nvSpPr>
          <p:cNvPr id="4" name="TextBox 3">
            <a:extLst>
              <a:ext uri="{FF2B5EF4-FFF2-40B4-BE49-F238E27FC236}">
                <a16:creationId xmlns:a16="http://schemas.microsoft.com/office/drawing/2014/main" id="{5FAE0AB3-141C-A842-E8CB-666F070289FB}"/>
              </a:ext>
            </a:extLst>
          </p:cNvPr>
          <p:cNvSpPr txBox="1"/>
          <p:nvPr/>
        </p:nvSpPr>
        <p:spPr>
          <a:xfrm rot="21421172">
            <a:off x="8202607" y="2321645"/>
            <a:ext cx="3775948" cy="3970318"/>
          </a:xfrm>
          <a:prstGeom prst="rect">
            <a:avLst/>
          </a:prstGeom>
          <a:noFill/>
        </p:spPr>
        <p:txBody>
          <a:bodyPr wrap="square">
            <a:spAutoFit/>
          </a:bodyPr>
          <a:lstStyle/>
          <a:p>
            <a:pPr algn="ctr"/>
            <a:r>
              <a:rPr lang="en-US" sz="3600" b="1" spc="65" dirty="0">
                <a:solidFill>
                  <a:srgbClr val="FFFFFF"/>
                </a:solidFill>
                <a:latin typeface="Bradley Hand ITC" panose="03070402050302030203" pitchFamily="66" charset="0"/>
                <a:cs typeface="Arial"/>
              </a:rPr>
              <a:t>Remember this?</a:t>
            </a:r>
          </a:p>
          <a:p>
            <a:pPr algn="ctr"/>
            <a:r>
              <a:rPr lang="en-US" sz="3600" b="1" spc="65" dirty="0">
                <a:solidFill>
                  <a:srgbClr val="FFFFFF"/>
                </a:solidFill>
                <a:latin typeface="Bradley Hand ITC" panose="03070402050302030203" pitchFamily="66" charset="0"/>
                <a:cs typeface="Arial"/>
              </a:rPr>
              <a:t>We’ve explained the 3 steps…..</a:t>
            </a:r>
          </a:p>
          <a:p>
            <a:pPr algn="ctr"/>
            <a:r>
              <a:rPr lang="en-US" sz="3600" b="1" spc="65" dirty="0">
                <a:solidFill>
                  <a:srgbClr val="FFFFFF"/>
                </a:solidFill>
                <a:latin typeface="Bradley Hand ITC" panose="03070402050302030203" pitchFamily="66" charset="0"/>
                <a:cs typeface="Arial"/>
              </a:rPr>
              <a:t>Whats next in NLP?</a:t>
            </a:r>
          </a:p>
          <a:p>
            <a:pPr algn="ctr"/>
            <a:r>
              <a:rPr lang="en-US" sz="3600" b="1" spc="65" dirty="0">
                <a:solidFill>
                  <a:srgbClr val="FFFFFF"/>
                </a:solidFill>
                <a:latin typeface="Bradley Hand ITC" panose="03070402050302030203" pitchFamily="66" charset="0"/>
                <a:cs typeface="Arial"/>
              </a:rPr>
              <a:t>Can we now build our ChatGPT?</a:t>
            </a:r>
            <a:endParaRPr lang="en-US" sz="3600" b="1" dirty="0">
              <a:latin typeface="Bradley Hand ITC" panose="03070402050302030203" pitchFamily="66" charset="0"/>
              <a:cs typeface="Arial"/>
            </a:endParaRPr>
          </a:p>
        </p:txBody>
      </p:sp>
    </p:spTree>
    <p:extLst>
      <p:ext uri="{BB962C8B-B14F-4D97-AF65-F5344CB8AC3E}">
        <p14:creationId xmlns:p14="http://schemas.microsoft.com/office/powerpoint/2010/main" val="10029841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FD6364-A9D9-8BEA-31CC-F9DA21941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514E-4FF4-2359-7E0A-6A86601F6F3D}"/>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93B3D5E-82CF-916D-D1DD-B52A24339A47}"/>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I remembered something</a:t>
            </a:r>
          </a:p>
        </p:txBody>
      </p:sp>
      <p:sp>
        <p:nvSpPr>
          <p:cNvPr id="5" name="Footer Placeholder 4">
            <a:extLst>
              <a:ext uri="{FF2B5EF4-FFF2-40B4-BE49-F238E27FC236}">
                <a16:creationId xmlns:a16="http://schemas.microsoft.com/office/drawing/2014/main" id="{482DE540-A811-CB02-B2E7-5E3C47480B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569429D-33D9-9C43-DAB7-0B643D8164DC}"/>
              </a:ext>
            </a:extLst>
          </p:cNvPr>
          <p:cNvSpPr>
            <a:spLocks noGrp="1"/>
          </p:cNvSpPr>
          <p:nvPr>
            <p:ph type="sldNum" sz="quarter" idx="12"/>
          </p:nvPr>
        </p:nvSpPr>
        <p:spPr/>
        <p:txBody>
          <a:bodyPr/>
          <a:lstStyle/>
          <a:p>
            <a:fld id="{7F537688-BEAE-4904-826F-1C1E0645A5D0}" type="slidenum">
              <a:rPr lang="en-US" sz="2000" smtClean="0"/>
              <a:t>136</a:t>
            </a:fld>
            <a:endParaRPr lang="en-US" sz="2000" dirty="0"/>
          </a:p>
        </p:txBody>
      </p:sp>
      <p:sp>
        <p:nvSpPr>
          <p:cNvPr id="7" name="TextBox 6">
            <a:extLst>
              <a:ext uri="{FF2B5EF4-FFF2-40B4-BE49-F238E27FC236}">
                <a16:creationId xmlns:a16="http://schemas.microsoft.com/office/drawing/2014/main" id="{2C4BE07D-C45F-0B82-4C78-1D23EB79829C}"/>
              </a:ext>
            </a:extLst>
          </p:cNvPr>
          <p:cNvSpPr txBox="1"/>
          <p:nvPr/>
        </p:nvSpPr>
        <p:spPr>
          <a:xfrm rot="21421172">
            <a:off x="1010168" y="2391226"/>
            <a:ext cx="10171665" cy="341632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How about </a:t>
            </a:r>
          </a:p>
          <a:p>
            <a:pPr algn="ctr"/>
            <a:r>
              <a:rPr lang="en-US" sz="5400" b="1" spc="65" dirty="0">
                <a:solidFill>
                  <a:srgbClr val="FFFFFF"/>
                </a:solidFill>
                <a:latin typeface="Bradley Hand ITC" panose="03070402050302030203" pitchFamily="66" charset="0"/>
                <a:cs typeface="Arial"/>
              </a:rPr>
              <a:t>Transformers ??</a:t>
            </a:r>
          </a:p>
          <a:p>
            <a:pPr algn="ctr"/>
            <a:r>
              <a:rPr lang="en-US" sz="5400" b="1" spc="65" dirty="0">
                <a:solidFill>
                  <a:srgbClr val="FFFFFF"/>
                </a:solidFill>
                <a:latin typeface="Bradley Hand ITC" panose="03070402050302030203" pitchFamily="66" charset="0"/>
                <a:cs typeface="Arial"/>
              </a:rPr>
              <a:t>and</a:t>
            </a:r>
          </a:p>
          <a:p>
            <a:pPr algn="ctr"/>
            <a:r>
              <a:rPr lang="en-US" sz="5400" b="1" spc="65" dirty="0">
                <a:solidFill>
                  <a:srgbClr val="FFFFFF"/>
                </a:solidFill>
                <a:latin typeface="Bradley Hand ITC" panose="03070402050302030203" pitchFamily="66" charset="0"/>
                <a:cs typeface="Arial"/>
              </a:rPr>
              <a:t>Attention ??</a:t>
            </a:r>
          </a:p>
        </p:txBody>
      </p:sp>
    </p:spTree>
    <p:extLst>
      <p:ext uri="{BB962C8B-B14F-4D97-AF65-F5344CB8AC3E}">
        <p14:creationId xmlns:p14="http://schemas.microsoft.com/office/powerpoint/2010/main" val="14214263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09BA7FF-3084-A45E-37E7-5E2EC421A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BF4CB-779C-4CC2-4CE8-F51B952A775E}"/>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2A704EEE-9977-20EC-8D0E-84032E567AED}"/>
              </a:ext>
            </a:extLst>
          </p:cNvPr>
          <p:cNvSpPr>
            <a:spLocks noGrp="1"/>
          </p:cNvSpPr>
          <p:nvPr>
            <p:ph idx="1"/>
          </p:nvPr>
        </p:nvSpPr>
        <p:spPr>
          <a:xfrm>
            <a:off x="1097279" y="1845733"/>
            <a:ext cx="10058399" cy="4410211"/>
          </a:xfrm>
        </p:spPr>
        <p:txBody>
          <a:bodyPr>
            <a:normAutofit fontScale="85000" lnSpcReduction="20000"/>
          </a:bodyPr>
          <a:lstStyle/>
          <a:p>
            <a:pPr>
              <a:lnSpc>
                <a:spcPct val="150000"/>
              </a:lnSpc>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are based entirely on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eliminating </a:t>
            </a:r>
            <a:r>
              <a:rPr lang="en-US" sz="2800" b="1" dirty="0">
                <a:solidFill>
                  <a:schemeClr val="bg1"/>
                </a:solidFill>
                <a:latin typeface="Century Gothic" panose="020B0502020202020204" pitchFamily="34" charset="0"/>
              </a:rPr>
              <a:t>recurrence</a:t>
            </a:r>
            <a:r>
              <a:rPr lang="en-US" sz="2800" dirty="0">
                <a:solidFill>
                  <a:schemeClr val="bg1"/>
                </a:solidFill>
                <a:latin typeface="Century Gothic" panose="020B0502020202020204" pitchFamily="34" charset="0"/>
              </a:rPr>
              <a:t>.</a:t>
            </a:r>
          </a:p>
          <a:p>
            <a:pPr>
              <a:lnSpc>
                <a:spcPct val="150000"/>
              </a:lnSpc>
            </a:pPr>
            <a:r>
              <a:rPr lang="en-US" sz="2800" dirty="0">
                <a:solidFill>
                  <a:schemeClr val="bg1"/>
                </a:solidFill>
                <a:latin typeface="Century Gothic" panose="020B0502020202020204" pitchFamily="34" charset="0"/>
              </a:rPr>
              <a:t>Transformers are a revolutionary type of </a:t>
            </a:r>
            <a:r>
              <a:rPr lang="en-US" sz="2800" b="1" dirty="0">
                <a:solidFill>
                  <a:schemeClr val="bg1"/>
                </a:solidFill>
                <a:latin typeface="Century Gothic" panose="020B0502020202020204" pitchFamily="34" charset="0"/>
              </a:rPr>
              <a:t>neural network </a:t>
            </a:r>
            <a:r>
              <a:rPr lang="en-US" sz="2800" dirty="0">
                <a:solidFill>
                  <a:schemeClr val="bg1"/>
                </a:solidFill>
                <a:latin typeface="Century Gothic" panose="020B0502020202020204" pitchFamily="34" charset="0"/>
              </a:rPr>
              <a:t>that rely entirely on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a:t>
            </a:r>
          </a:p>
          <a:p>
            <a:pPr>
              <a:lnSpc>
                <a:spcPct val="150000"/>
              </a:lnSpc>
            </a:pPr>
            <a:r>
              <a:rPr lang="en-US" sz="2800" dirty="0">
                <a:solidFill>
                  <a:schemeClr val="bg1"/>
                </a:solidFill>
                <a:latin typeface="Century Gothic" panose="020B0502020202020204" pitchFamily="34" charset="0"/>
              </a:rPr>
              <a:t>They process all the words at the same time, making them much faster than </a:t>
            </a:r>
            <a:r>
              <a:rPr lang="en-US" sz="2800" b="1" dirty="0">
                <a:solidFill>
                  <a:schemeClr val="bg1"/>
                </a:solidFill>
                <a:latin typeface="Century Gothic" panose="020B0502020202020204" pitchFamily="34" charset="0"/>
              </a:rPr>
              <a:t>RNNs (Recurrent Neural Networks). </a:t>
            </a:r>
          </a:p>
          <a:p>
            <a:pPr>
              <a:lnSpc>
                <a:spcPct val="150000"/>
              </a:lnSpc>
            </a:pPr>
            <a:r>
              <a:rPr lang="en-US" sz="2800" dirty="0">
                <a:solidFill>
                  <a:schemeClr val="bg1"/>
                </a:solidFill>
                <a:latin typeface="Century Gothic" panose="020B0502020202020204" pitchFamily="34" charset="0"/>
              </a:rPr>
              <a:t>They are composed of encoder and decoder layers, which are made up of attention layers.</a:t>
            </a:r>
          </a:p>
        </p:txBody>
      </p:sp>
      <p:sp>
        <p:nvSpPr>
          <p:cNvPr id="5" name="Footer Placeholder 4">
            <a:extLst>
              <a:ext uri="{FF2B5EF4-FFF2-40B4-BE49-F238E27FC236}">
                <a16:creationId xmlns:a16="http://schemas.microsoft.com/office/drawing/2014/main" id="{98783FF1-8B6A-C624-C1BB-5691F14F47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E8E599D-FD07-B8E5-85B6-498DB1C1EF0A}"/>
              </a:ext>
            </a:extLst>
          </p:cNvPr>
          <p:cNvSpPr>
            <a:spLocks noGrp="1"/>
          </p:cNvSpPr>
          <p:nvPr>
            <p:ph type="sldNum" sz="quarter" idx="12"/>
          </p:nvPr>
        </p:nvSpPr>
        <p:spPr/>
        <p:txBody>
          <a:bodyPr/>
          <a:lstStyle/>
          <a:p>
            <a:fld id="{7F537688-BEAE-4904-826F-1C1E0645A5D0}" type="slidenum">
              <a:rPr lang="en-US" sz="2000" smtClean="0"/>
              <a:t>137</a:t>
            </a:fld>
            <a:endParaRPr lang="en-US" sz="2000" dirty="0"/>
          </a:p>
        </p:txBody>
      </p:sp>
      <p:sp>
        <p:nvSpPr>
          <p:cNvPr id="4" name="TextBox 3">
            <a:extLst>
              <a:ext uri="{FF2B5EF4-FFF2-40B4-BE49-F238E27FC236}">
                <a16:creationId xmlns:a16="http://schemas.microsoft.com/office/drawing/2014/main" id="{52D6A70A-F098-FFBB-FEBB-84A43B42C41C}"/>
              </a:ext>
            </a:extLst>
          </p:cNvPr>
          <p:cNvSpPr txBox="1"/>
          <p:nvPr/>
        </p:nvSpPr>
        <p:spPr>
          <a:xfrm rot="21421172">
            <a:off x="9058648" y="5582935"/>
            <a:ext cx="2995645" cy="707886"/>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We Move!!!!</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41762605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1E3CA6-5E74-DEFC-CC91-8DA653300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AB4AE-BE38-D3D6-031E-84754DBAAA85}"/>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do you notice</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E32B2976-2CBA-B3FA-FF88-78CAE10CC72D}"/>
              </a:ext>
            </a:extLst>
          </p:cNvPr>
          <p:cNvSpPr>
            <a:spLocks noGrp="1"/>
          </p:cNvSpPr>
          <p:nvPr>
            <p:ph idx="1"/>
          </p:nvPr>
        </p:nvSpPr>
        <p:spPr/>
        <p:txBody>
          <a:bodyPr>
            <a:normAutofit/>
          </a:bodyPr>
          <a:lstStyle/>
          <a:p>
            <a:pPr>
              <a:lnSpc>
                <a:spcPct val="100000"/>
              </a:lnSpc>
            </a:pPr>
            <a:r>
              <a:rPr lang="en-US" sz="3200" dirty="0">
                <a:solidFill>
                  <a:schemeClr val="bg1"/>
                </a:solidFill>
                <a:latin typeface="Century Gothic" panose="020B0502020202020204" pitchFamily="34" charset="0"/>
              </a:rPr>
              <a:t>We have mentioned RNNs (Recurrent Neural Network) severally with minimal explanation</a:t>
            </a:r>
          </a:p>
        </p:txBody>
      </p:sp>
      <p:sp>
        <p:nvSpPr>
          <p:cNvPr id="5" name="Footer Placeholder 4">
            <a:extLst>
              <a:ext uri="{FF2B5EF4-FFF2-40B4-BE49-F238E27FC236}">
                <a16:creationId xmlns:a16="http://schemas.microsoft.com/office/drawing/2014/main" id="{7ADCFF33-C8CD-53E0-A14E-02DE23D1D93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DBCFCD8-147A-1273-0A9A-6F9BF12B016F}"/>
              </a:ext>
            </a:extLst>
          </p:cNvPr>
          <p:cNvSpPr>
            <a:spLocks noGrp="1"/>
          </p:cNvSpPr>
          <p:nvPr>
            <p:ph type="sldNum" sz="quarter" idx="12"/>
          </p:nvPr>
        </p:nvSpPr>
        <p:spPr/>
        <p:txBody>
          <a:bodyPr/>
          <a:lstStyle/>
          <a:p>
            <a:fld id="{7F537688-BEAE-4904-826F-1C1E0645A5D0}" type="slidenum">
              <a:rPr lang="en-US" sz="2000" smtClean="0"/>
              <a:t>138</a:t>
            </a:fld>
            <a:endParaRPr lang="en-US" sz="2000" dirty="0"/>
          </a:p>
        </p:txBody>
      </p:sp>
      <p:sp>
        <p:nvSpPr>
          <p:cNvPr id="7" name="TextBox 6">
            <a:extLst>
              <a:ext uri="{FF2B5EF4-FFF2-40B4-BE49-F238E27FC236}">
                <a16:creationId xmlns:a16="http://schemas.microsoft.com/office/drawing/2014/main" id="{C0FE0031-3367-ADA0-610F-76B2EA5316AF}"/>
              </a:ext>
            </a:extLst>
          </p:cNvPr>
          <p:cNvSpPr txBox="1"/>
          <p:nvPr/>
        </p:nvSpPr>
        <p:spPr>
          <a:xfrm rot="21421172">
            <a:off x="2099716" y="4196093"/>
            <a:ext cx="7992568" cy="92333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RNN, let’s discuss briefly </a:t>
            </a:r>
          </a:p>
        </p:txBody>
      </p:sp>
    </p:spTree>
    <p:extLst>
      <p:ext uri="{BB962C8B-B14F-4D97-AF65-F5344CB8AC3E}">
        <p14:creationId xmlns:p14="http://schemas.microsoft.com/office/powerpoint/2010/main" val="38233727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9747EC-D495-AD54-9377-EC3626E31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483DE-320C-7680-C0BC-5DD3D35425A4}"/>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DC6A5D12-6C89-32B9-C0BF-7F79A2657387}"/>
              </a:ext>
            </a:extLst>
          </p:cNvPr>
          <p:cNvSpPr>
            <a:spLocks noGrp="1"/>
          </p:cNvSpPr>
          <p:nvPr>
            <p:ph idx="1"/>
          </p:nvPr>
        </p:nvSpPr>
        <p:spPr>
          <a:xfrm>
            <a:off x="1097279" y="1845733"/>
            <a:ext cx="5086238"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Recurrent neural networks (RNNs) </a:t>
            </a:r>
            <a:r>
              <a:rPr lang="en-US" sz="2800" dirty="0">
                <a:solidFill>
                  <a:schemeClr val="bg1"/>
                </a:solidFill>
                <a:latin typeface="Century Gothic" panose="020B0502020202020204" pitchFamily="34" charset="0"/>
              </a:rPr>
              <a:t>is a family of deep learning models that can handle long sequences of data.</a:t>
            </a:r>
          </a:p>
          <a:p>
            <a:pPr>
              <a:lnSpc>
                <a:spcPct val="150000"/>
              </a:lnSpc>
            </a:pPr>
            <a:r>
              <a:rPr lang="en-US" sz="2800" dirty="0">
                <a:solidFill>
                  <a:schemeClr val="bg1"/>
                </a:solidFill>
                <a:latin typeface="Century Gothic" panose="020B0502020202020204" pitchFamily="34" charset="0"/>
              </a:rPr>
              <a:t>The family include specialized layer types like </a:t>
            </a:r>
            <a:r>
              <a:rPr lang="en-US" sz="2800" b="1" dirty="0">
                <a:solidFill>
                  <a:schemeClr val="bg1"/>
                </a:solidFill>
                <a:latin typeface="Century Gothic" panose="020B0502020202020204" pitchFamily="34" charset="0"/>
              </a:rPr>
              <a:t>long short-term memory units (LSTMs)</a:t>
            </a:r>
            <a:r>
              <a:rPr lang="en-US" sz="2800" dirty="0">
                <a:solidFill>
                  <a:schemeClr val="bg1"/>
                </a:solidFill>
                <a:latin typeface="Century Gothic" panose="020B0502020202020204" pitchFamily="34" charset="0"/>
              </a:rPr>
              <a:t> and </a:t>
            </a:r>
            <a:r>
              <a:rPr lang="en-US" sz="2800" b="1" dirty="0">
                <a:solidFill>
                  <a:schemeClr val="bg1"/>
                </a:solidFill>
                <a:latin typeface="Century Gothic" panose="020B0502020202020204" pitchFamily="34" charset="0"/>
              </a:rPr>
              <a:t>gated recurrent units (GRUs).</a:t>
            </a:r>
          </a:p>
        </p:txBody>
      </p:sp>
      <p:sp>
        <p:nvSpPr>
          <p:cNvPr id="5" name="Footer Placeholder 4">
            <a:extLst>
              <a:ext uri="{FF2B5EF4-FFF2-40B4-BE49-F238E27FC236}">
                <a16:creationId xmlns:a16="http://schemas.microsoft.com/office/drawing/2014/main" id="{D818DD29-E133-2909-A506-C7A8A9942C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A4122E7-3539-B52F-DB8F-5F14C87C428A}"/>
              </a:ext>
            </a:extLst>
          </p:cNvPr>
          <p:cNvSpPr>
            <a:spLocks noGrp="1"/>
          </p:cNvSpPr>
          <p:nvPr>
            <p:ph type="sldNum" sz="quarter" idx="12"/>
          </p:nvPr>
        </p:nvSpPr>
        <p:spPr/>
        <p:txBody>
          <a:bodyPr/>
          <a:lstStyle/>
          <a:p>
            <a:fld id="{7F537688-BEAE-4904-826F-1C1E0645A5D0}" type="slidenum">
              <a:rPr lang="en-US" sz="2000" smtClean="0"/>
              <a:t>139</a:t>
            </a:fld>
            <a:endParaRPr lang="en-US" sz="2000" dirty="0"/>
          </a:p>
        </p:txBody>
      </p:sp>
      <p:sp>
        <p:nvSpPr>
          <p:cNvPr id="4" name="TextBox 3">
            <a:extLst>
              <a:ext uri="{FF2B5EF4-FFF2-40B4-BE49-F238E27FC236}">
                <a16:creationId xmlns:a16="http://schemas.microsoft.com/office/drawing/2014/main" id="{D0D234A3-A6B0-8631-B91D-0687672B1B5A}"/>
              </a:ext>
            </a:extLst>
          </p:cNvPr>
          <p:cNvSpPr txBox="1"/>
          <p:nvPr/>
        </p:nvSpPr>
        <p:spPr>
          <a:xfrm>
            <a:off x="6445003" y="5034425"/>
            <a:ext cx="5746997" cy="1323439"/>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 Sequential data is data, such as words, sentences, or time-series data, where sequential components interrelate based on complex semantics and syntax rules.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2B08202-5A0A-5DD8-3D81-51AA424467E7}"/>
              </a:ext>
            </a:extLst>
          </p:cNvPr>
          <p:cNvPicPr>
            <a:picLocks noChangeAspect="1"/>
          </p:cNvPicPr>
          <p:nvPr/>
        </p:nvPicPr>
        <p:blipFill>
          <a:blip r:embed="rId2"/>
          <a:srcRect l="32525" t="30231" r="18796" b="25333"/>
          <a:stretch/>
        </p:blipFill>
        <p:spPr>
          <a:xfrm>
            <a:off x="6256960" y="1737360"/>
            <a:ext cx="5935040" cy="3195144"/>
          </a:xfrm>
          <a:prstGeom prst="rect">
            <a:avLst/>
          </a:prstGeom>
        </p:spPr>
      </p:pic>
    </p:spTree>
    <p:extLst>
      <p:ext uri="{BB962C8B-B14F-4D97-AF65-F5344CB8AC3E}">
        <p14:creationId xmlns:p14="http://schemas.microsoft.com/office/powerpoint/2010/main" val="2691282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It uses multi-layered neural networks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Deep Neural Networks) to automatically extract features from data. </a:t>
            </a:r>
          </a:p>
          <a:p>
            <a:pPr>
              <a:lnSpc>
                <a:spcPct val="150000"/>
              </a:lnSpc>
            </a:pPr>
            <a:r>
              <a:rPr lang="en-US" sz="28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603170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763912-BE26-EF67-59C6-7E27ECFD2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0CBE4-5577-B089-8F35-400F3B8A6CAD}"/>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BCD97D32-2628-BF6D-2F7D-49C32810483E}"/>
              </a:ext>
            </a:extLst>
          </p:cNvPr>
          <p:cNvSpPr>
            <a:spLocks noGrp="1"/>
          </p:cNvSpPr>
          <p:nvPr>
            <p:ph idx="1"/>
          </p:nvPr>
        </p:nvSpPr>
        <p:spPr>
          <a:xfrm>
            <a:off x="1097279" y="1845733"/>
            <a:ext cx="5701873" cy="4410211"/>
          </a:xfrm>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In effect, an RNN is a type of neural network that has an internal loop, hence, </a:t>
            </a:r>
            <a:r>
              <a:rPr lang="en-US" sz="2800" b="1" dirty="0">
                <a:solidFill>
                  <a:schemeClr val="bg1"/>
                </a:solidFill>
                <a:latin typeface="Century Gothic" panose="020B0502020202020204" pitchFamily="34" charset="0"/>
              </a:rPr>
              <a:t>Recurrent Neural Network</a:t>
            </a:r>
            <a:r>
              <a:rPr lang="en-US" sz="2800" dirty="0">
                <a:solidFill>
                  <a:schemeClr val="bg1"/>
                </a:solidFill>
                <a:latin typeface="Century Gothic" panose="020B0502020202020204" pitchFamily="34" charset="0"/>
              </a:rPr>
              <a:t>. </a:t>
            </a:r>
          </a:p>
          <a:p>
            <a:pPr>
              <a:lnSpc>
                <a:spcPct val="150000"/>
              </a:lnSpc>
            </a:pPr>
            <a:r>
              <a:rPr lang="en-US" sz="2800" dirty="0">
                <a:solidFill>
                  <a:schemeClr val="bg1"/>
                </a:solidFill>
                <a:latin typeface="Century Gothic" panose="020B0502020202020204" pitchFamily="34" charset="0"/>
              </a:rPr>
              <a:t>In simple terms; an RNN is a </a:t>
            </a:r>
            <a:r>
              <a:rPr lang="en-US" sz="2800" b="1" dirty="0">
                <a:solidFill>
                  <a:schemeClr val="bg1"/>
                </a:solidFill>
                <a:latin typeface="Century Gothic" panose="020B0502020202020204" pitchFamily="34" charset="0"/>
              </a:rPr>
              <a:t>for loop </a:t>
            </a:r>
            <a:r>
              <a:rPr lang="en-US" sz="2800" dirty="0">
                <a:solidFill>
                  <a:schemeClr val="bg1"/>
                </a:solidFill>
                <a:latin typeface="Century Gothic" panose="020B0502020202020204" pitchFamily="34" charset="0"/>
              </a:rPr>
              <a:t>that reuses quantities computed during the </a:t>
            </a:r>
            <a:r>
              <a:rPr lang="en-US" sz="2800" b="1" dirty="0">
                <a:solidFill>
                  <a:schemeClr val="bg1"/>
                </a:solidFill>
                <a:latin typeface="Century Gothic" panose="020B0502020202020204" pitchFamily="34" charset="0"/>
              </a:rPr>
              <a:t>previous iteration of the loop</a:t>
            </a:r>
            <a:r>
              <a:rPr lang="en-US" sz="2800" dirty="0">
                <a:solidFill>
                  <a:schemeClr val="bg1"/>
                </a:solidFill>
                <a:latin typeface="Century Gothic" panose="020B0502020202020204" pitchFamily="34" charset="0"/>
              </a:rPr>
              <a:t>.</a:t>
            </a:r>
          </a:p>
          <a:p>
            <a:pPr>
              <a:lnSpc>
                <a:spcPct val="15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1D460F-0FAA-1079-4468-1FA4EC5D82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BEE9C68-E2AF-C9B1-0B0D-525F0D3CEC3B}"/>
              </a:ext>
            </a:extLst>
          </p:cNvPr>
          <p:cNvSpPr>
            <a:spLocks noGrp="1"/>
          </p:cNvSpPr>
          <p:nvPr>
            <p:ph type="sldNum" sz="quarter" idx="12"/>
          </p:nvPr>
        </p:nvSpPr>
        <p:spPr/>
        <p:txBody>
          <a:bodyPr/>
          <a:lstStyle/>
          <a:p>
            <a:fld id="{7F537688-BEAE-4904-826F-1C1E0645A5D0}" type="slidenum">
              <a:rPr lang="en-US" sz="2000" smtClean="0"/>
              <a:t>140</a:t>
            </a:fld>
            <a:endParaRPr lang="en-US" sz="2000" dirty="0"/>
          </a:p>
        </p:txBody>
      </p:sp>
      <p:sp>
        <p:nvSpPr>
          <p:cNvPr id="4" name="TextBox 3">
            <a:extLst>
              <a:ext uri="{FF2B5EF4-FFF2-40B4-BE49-F238E27FC236}">
                <a16:creationId xmlns:a16="http://schemas.microsoft.com/office/drawing/2014/main" id="{DC1FA056-F396-B241-5F2F-A05C1C284AE8}"/>
              </a:ext>
            </a:extLst>
          </p:cNvPr>
          <p:cNvSpPr txBox="1"/>
          <p:nvPr/>
        </p:nvSpPr>
        <p:spPr>
          <a:xfrm rot="21421172">
            <a:off x="7462163" y="5626841"/>
            <a:ext cx="4181425"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 A recurrent network: </a:t>
            </a:r>
          </a:p>
          <a:p>
            <a:pPr algn="ctr"/>
            <a:r>
              <a:rPr lang="en-US" b="1" spc="65" dirty="0">
                <a:solidFill>
                  <a:srgbClr val="FFFFFF"/>
                </a:solidFill>
                <a:latin typeface="Bradley Hand ITC" panose="03070402050302030203" pitchFamily="66" charset="0"/>
                <a:cs typeface="Arial"/>
              </a:rPr>
              <a:t>a network with a loop</a:t>
            </a:r>
            <a:endParaRPr lang="en-US"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177F37AD-99A3-79B5-1011-03323C1028C2}"/>
              </a:ext>
            </a:extLst>
          </p:cNvPr>
          <p:cNvPicPr>
            <a:picLocks noChangeAspect="1"/>
          </p:cNvPicPr>
          <p:nvPr/>
        </p:nvPicPr>
        <p:blipFill>
          <a:blip r:embed="rId3"/>
          <a:srcRect l="67129" t="45412" r="14901" b="26469"/>
          <a:stretch/>
        </p:blipFill>
        <p:spPr>
          <a:xfrm>
            <a:off x="7215612" y="1941201"/>
            <a:ext cx="4207012" cy="3702867"/>
          </a:xfrm>
          <a:prstGeom prst="rect">
            <a:avLst/>
          </a:prstGeom>
        </p:spPr>
      </p:pic>
    </p:spTree>
    <p:extLst>
      <p:ext uri="{BB962C8B-B14F-4D97-AF65-F5344CB8AC3E}">
        <p14:creationId xmlns:p14="http://schemas.microsoft.com/office/powerpoint/2010/main" val="21726635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D2BA4C-BFA3-40E9-509D-77C62E2A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C320E-2DD1-C9F4-7676-13D04648438A}"/>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08EFCDE9-CC90-DCBA-D134-345D22197920}"/>
              </a:ext>
            </a:extLst>
          </p:cNvPr>
          <p:cNvSpPr>
            <a:spLocks noGrp="1"/>
          </p:cNvSpPr>
          <p:nvPr>
            <p:ph idx="1"/>
          </p:nvPr>
        </p:nvSpPr>
        <p:spPr>
          <a:xfrm>
            <a:off x="1097279" y="1845733"/>
            <a:ext cx="7340551" cy="4410211"/>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RNNs maintain a </a:t>
            </a:r>
            <a:r>
              <a:rPr lang="en-US" sz="2400" b="1" dirty="0">
                <a:solidFill>
                  <a:schemeClr val="bg1"/>
                </a:solidFill>
                <a:latin typeface="Century Gothic" panose="020B0502020202020204" pitchFamily="34" charset="0"/>
              </a:rPr>
              <a:t>hidden state </a:t>
            </a:r>
            <a:r>
              <a:rPr lang="en-US" sz="2400" dirty="0">
                <a:solidFill>
                  <a:schemeClr val="bg1"/>
                </a:solidFill>
                <a:latin typeface="Century Gothic" panose="020B0502020202020204" pitchFamily="34" charset="0"/>
              </a:rPr>
              <a:t>that acts as a form of memory.   </a:t>
            </a:r>
          </a:p>
          <a:p>
            <a:pPr>
              <a:lnSpc>
                <a:spcPct val="150000"/>
              </a:lnSpc>
            </a:pPr>
            <a:r>
              <a:rPr lang="en-US" sz="2400" dirty="0">
                <a:solidFill>
                  <a:schemeClr val="bg1"/>
                </a:solidFill>
                <a:latin typeface="Century Gothic" panose="020B0502020202020204" pitchFamily="34" charset="0"/>
              </a:rPr>
              <a:t>At each time step, the hidden state is updated based on the current input and the previous hidden state.   </a:t>
            </a:r>
          </a:p>
          <a:p>
            <a:pPr>
              <a:lnSpc>
                <a:spcPct val="150000"/>
              </a:lnSpc>
            </a:pPr>
            <a:r>
              <a:rPr lang="en-US" sz="2400" dirty="0">
                <a:solidFill>
                  <a:schemeClr val="bg1"/>
                </a:solidFill>
                <a:latin typeface="Century Gothic" panose="020B0502020202020204" pitchFamily="34" charset="0"/>
              </a:rPr>
              <a:t>This allows the network to capture dependencies and patterns across the sequence, though forgetting captured information from the very beginning of a long Sentence. </a:t>
            </a:r>
          </a:p>
        </p:txBody>
      </p:sp>
      <p:sp>
        <p:nvSpPr>
          <p:cNvPr id="5" name="Footer Placeholder 4">
            <a:extLst>
              <a:ext uri="{FF2B5EF4-FFF2-40B4-BE49-F238E27FC236}">
                <a16:creationId xmlns:a16="http://schemas.microsoft.com/office/drawing/2014/main" id="{1C2CC7B8-B0CC-03D0-84A1-DC4DCE7201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860345-78A6-20CF-413E-610E7215ABF3}"/>
              </a:ext>
            </a:extLst>
          </p:cNvPr>
          <p:cNvSpPr>
            <a:spLocks noGrp="1"/>
          </p:cNvSpPr>
          <p:nvPr>
            <p:ph type="sldNum" sz="quarter" idx="12"/>
          </p:nvPr>
        </p:nvSpPr>
        <p:spPr/>
        <p:txBody>
          <a:bodyPr/>
          <a:lstStyle/>
          <a:p>
            <a:fld id="{7F537688-BEAE-4904-826F-1C1E0645A5D0}" type="slidenum">
              <a:rPr lang="en-US" sz="2000" smtClean="0"/>
              <a:t>141</a:t>
            </a:fld>
            <a:endParaRPr lang="en-US" sz="2000" dirty="0"/>
          </a:p>
        </p:txBody>
      </p:sp>
      <p:pic>
        <p:nvPicPr>
          <p:cNvPr id="8" name="Picture 7">
            <a:extLst>
              <a:ext uri="{FF2B5EF4-FFF2-40B4-BE49-F238E27FC236}">
                <a16:creationId xmlns:a16="http://schemas.microsoft.com/office/drawing/2014/main" id="{C7C372C7-C220-CD97-305D-51563B08314B}"/>
              </a:ext>
            </a:extLst>
          </p:cNvPr>
          <p:cNvPicPr>
            <a:picLocks noChangeAspect="1"/>
          </p:cNvPicPr>
          <p:nvPr/>
        </p:nvPicPr>
        <p:blipFill>
          <a:blip r:embed="rId3"/>
          <a:srcRect l="67129" t="45412" r="14901" b="26469"/>
          <a:stretch/>
        </p:blipFill>
        <p:spPr>
          <a:xfrm>
            <a:off x="8582685" y="2518500"/>
            <a:ext cx="3332488" cy="2933141"/>
          </a:xfrm>
          <a:prstGeom prst="rect">
            <a:avLst/>
          </a:prstGeom>
        </p:spPr>
      </p:pic>
    </p:spTree>
    <p:extLst>
      <p:ext uri="{BB962C8B-B14F-4D97-AF65-F5344CB8AC3E}">
        <p14:creationId xmlns:p14="http://schemas.microsoft.com/office/powerpoint/2010/main" val="30500078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3DAF62-48FF-630A-4A31-F9003BCC4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4CB70-0589-E942-C1EB-F1D71B466F0E}"/>
              </a:ext>
            </a:extLst>
          </p:cNvPr>
          <p:cNvSpPr>
            <a:spLocks noGrp="1"/>
          </p:cNvSpPr>
          <p:nvPr>
            <p:ph type="title"/>
          </p:nvPr>
        </p:nvSpPr>
        <p:spPr/>
        <p:txBody>
          <a:bodyPr/>
          <a:lstStyle/>
          <a:p>
            <a:r>
              <a:rPr lang="en-US" dirty="0">
                <a:solidFill>
                  <a:srgbClr val="DD9C19"/>
                </a:solidFill>
                <a:latin typeface="Century Gothic" panose="020B0502020202020204" pitchFamily="34" charset="0"/>
              </a:rPr>
              <a:t>Types of RNN Architectures:</a:t>
            </a:r>
          </a:p>
        </p:txBody>
      </p:sp>
      <p:sp>
        <p:nvSpPr>
          <p:cNvPr id="3" name="Content Placeholder 2">
            <a:extLst>
              <a:ext uri="{FF2B5EF4-FFF2-40B4-BE49-F238E27FC236}">
                <a16:creationId xmlns:a16="http://schemas.microsoft.com/office/drawing/2014/main" id="{97FE69B2-DF08-D6EF-EA6B-575D1B68797C}"/>
              </a:ext>
            </a:extLst>
          </p:cNvPr>
          <p:cNvSpPr>
            <a:spLocks noGrp="1"/>
          </p:cNvSpPr>
          <p:nvPr>
            <p:ph idx="1"/>
          </p:nvPr>
        </p:nvSpPr>
        <p:spPr>
          <a:xfrm>
            <a:off x="371193" y="1809520"/>
            <a:ext cx="11316832" cy="4437372"/>
          </a:xfrm>
        </p:spPr>
        <p:txBody>
          <a:bodyPr>
            <a:normAutofit fontScale="92500"/>
          </a:bodyPr>
          <a:lstStyle/>
          <a:p>
            <a:pPr>
              <a:lnSpc>
                <a:spcPct val="150000"/>
              </a:lnSpc>
            </a:pPr>
            <a:r>
              <a:rPr lang="en-US" sz="1800" b="1" dirty="0">
                <a:solidFill>
                  <a:schemeClr val="bg1"/>
                </a:solidFill>
                <a:latin typeface="Century Gothic" panose="020B0502020202020204" pitchFamily="34" charset="0"/>
              </a:rPr>
              <a:t>Simple RNNs (Vanilla RNNs): </a:t>
            </a:r>
            <a:r>
              <a:rPr lang="en-US" sz="1800" dirty="0">
                <a:solidFill>
                  <a:schemeClr val="bg1"/>
                </a:solidFill>
                <a:latin typeface="Century Gothic" panose="020B0502020202020204" pitchFamily="34" charset="0"/>
              </a:rPr>
              <a:t>The basic form of RNNs. Prone to vanishing and exploding gradient problems.   </a:t>
            </a:r>
          </a:p>
          <a:p>
            <a:pPr>
              <a:lnSpc>
                <a:spcPct val="150000"/>
              </a:lnSpc>
            </a:pPr>
            <a:r>
              <a:rPr lang="en-US" sz="1800" b="1" dirty="0">
                <a:solidFill>
                  <a:schemeClr val="bg1"/>
                </a:solidFill>
                <a:latin typeface="Century Gothic" panose="020B0502020202020204" pitchFamily="34" charset="0"/>
              </a:rPr>
              <a:t>Long Short-Term Memory (LSTM) Networks: </a:t>
            </a:r>
            <a:r>
              <a:rPr lang="en-US" sz="1800" dirty="0">
                <a:solidFill>
                  <a:schemeClr val="bg1"/>
                </a:solidFill>
                <a:latin typeface="Century Gothic" panose="020B0502020202020204" pitchFamily="34" charset="0"/>
              </a:rPr>
              <a:t>Designed to address the vanishing gradient problem. Use </a:t>
            </a:r>
            <a:r>
              <a:rPr lang="en-US" sz="1800" b="1" dirty="0">
                <a:solidFill>
                  <a:schemeClr val="bg1"/>
                </a:solidFill>
                <a:latin typeface="Century Gothic" panose="020B0502020202020204" pitchFamily="34" charset="0"/>
              </a:rPr>
              <a:t>"gates" </a:t>
            </a:r>
            <a:r>
              <a:rPr lang="en-US" sz="1800" dirty="0">
                <a:solidFill>
                  <a:schemeClr val="bg1"/>
                </a:solidFill>
                <a:latin typeface="Century Gothic" panose="020B0502020202020204" pitchFamily="34" charset="0"/>
              </a:rPr>
              <a:t>to control the flow of information in the hidden state. Better at capturing long-range dependencies.</a:t>
            </a:r>
          </a:p>
          <a:p>
            <a:pPr>
              <a:lnSpc>
                <a:spcPct val="150000"/>
              </a:lnSpc>
            </a:pPr>
            <a:r>
              <a:rPr lang="en-US" sz="1800" b="1" dirty="0">
                <a:solidFill>
                  <a:schemeClr val="bg1"/>
                </a:solidFill>
                <a:latin typeface="Century Gothic" panose="020B0502020202020204" pitchFamily="34" charset="0"/>
              </a:rPr>
              <a:t>Gated Recurrent Unit (GRU) Networks: </a:t>
            </a:r>
            <a:r>
              <a:rPr lang="en-US" sz="1800" dirty="0">
                <a:solidFill>
                  <a:schemeClr val="bg1"/>
                </a:solidFill>
                <a:latin typeface="Century Gothic" panose="020B0502020202020204" pitchFamily="34" charset="0"/>
              </a:rPr>
              <a:t>A simplified version of LSTMs. Also uses gates to control information flow. Often performs comparably to LSTMs with fewer parameters.</a:t>
            </a:r>
          </a:p>
          <a:p>
            <a:pPr>
              <a:lnSpc>
                <a:spcPct val="150000"/>
              </a:lnSpc>
            </a:pPr>
            <a:r>
              <a:rPr lang="en-US" sz="1800" b="1" dirty="0">
                <a:solidFill>
                  <a:schemeClr val="bg1"/>
                </a:solidFill>
                <a:latin typeface="Century Gothic" panose="020B0502020202020204" pitchFamily="34" charset="0"/>
              </a:rPr>
              <a:t>Bidirectional RNNs: </a:t>
            </a:r>
            <a:r>
              <a:rPr lang="en-US" sz="1800" dirty="0">
                <a:solidFill>
                  <a:schemeClr val="bg1"/>
                </a:solidFill>
                <a:latin typeface="Century Gothic" panose="020B0502020202020204" pitchFamily="34" charset="0"/>
              </a:rPr>
              <a:t>Process sequences in both forward and backward directions. Useful for tasks where context from both past and future is important.</a:t>
            </a:r>
          </a:p>
          <a:p>
            <a:pPr>
              <a:lnSpc>
                <a:spcPct val="150000"/>
              </a:lnSpc>
            </a:pPr>
            <a:r>
              <a:rPr lang="en-US" sz="1800" b="1" dirty="0">
                <a:solidFill>
                  <a:schemeClr val="bg1"/>
                </a:solidFill>
                <a:latin typeface="Century Gothic" panose="020B0502020202020204" pitchFamily="34" charset="0"/>
              </a:rPr>
              <a:t>Deep RNNs: </a:t>
            </a:r>
            <a:r>
              <a:rPr lang="en-US" sz="1800" dirty="0">
                <a:solidFill>
                  <a:schemeClr val="bg1"/>
                </a:solidFill>
                <a:latin typeface="Century Gothic" panose="020B0502020202020204" pitchFamily="34" charset="0"/>
              </a:rPr>
              <a:t>Stack multiple RNN layers on top of each other. Allow the network to learn more complex representations.</a:t>
            </a:r>
          </a:p>
        </p:txBody>
      </p:sp>
      <p:sp>
        <p:nvSpPr>
          <p:cNvPr id="5" name="Footer Placeholder 4">
            <a:extLst>
              <a:ext uri="{FF2B5EF4-FFF2-40B4-BE49-F238E27FC236}">
                <a16:creationId xmlns:a16="http://schemas.microsoft.com/office/drawing/2014/main" id="{C9FF7631-75E6-3968-7EF7-46A40D6C30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A2FE1D-DF75-4D3C-F925-F5E1E8091056}"/>
              </a:ext>
            </a:extLst>
          </p:cNvPr>
          <p:cNvSpPr>
            <a:spLocks noGrp="1"/>
          </p:cNvSpPr>
          <p:nvPr>
            <p:ph type="sldNum" sz="quarter" idx="12"/>
          </p:nvPr>
        </p:nvSpPr>
        <p:spPr/>
        <p:txBody>
          <a:bodyPr/>
          <a:lstStyle/>
          <a:p>
            <a:fld id="{7F537688-BEAE-4904-826F-1C1E0645A5D0}" type="slidenum">
              <a:rPr lang="en-US" sz="2000" smtClean="0"/>
              <a:t>142</a:t>
            </a:fld>
            <a:endParaRPr lang="en-US" sz="2000" dirty="0"/>
          </a:p>
        </p:txBody>
      </p:sp>
    </p:spTree>
    <p:extLst>
      <p:ext uri="{BB962C8B-B14F-4D97-AF65-F5344CB8AC3E}">
        <p14:creationId xmlns:p14="http://schemas.microsoft.com/office/powerpoint/2010/main" val="12738469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5B92907-8C58-88DF-030A-2EC5A7D14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BE706-6892-440D-98D6-49DE40D36DCB}"/>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D2995C3B-4FBD-E38B-5644-272EDC347618}"/>
              </a:ext>
            </a:extLst>
          </p:cNvPr>
          <p:cNvSpPr>
            <a:spLocks noGrp="1"/>
          </p:cNvSpPr>
          <p:nvPr>
            <p:ph idx="1"/>
          </p:nvPr>
        </p:nvSpPr>
        <p:spPr>
          <a:xfrm>
            <a:off x="1097279" y="1845733"/>
            <a:ext cx="10115204"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RNNs</a:t>
            </a:r>
            <a:r>
              <a:rPr lang="en-US" sz="2800" dirty="0">
                <a:solidFill>
                  <a:schemeClr val="bg1"/>
                </a:solidFill>
                <a:latin typeface="Century Gothic" panose="020B0502020202020204" pitchFamily="34" charset="0"/>
              </a:rPr>
              <a:t> have trouble dealing with very long sequences, as they tend to progressively forget about the past.</a:t>
            </a:r>
          </a:p>
          <a:p>
            <a:pPr>
              <a:lnSpc>
                <a:spcPct val="150000"/>
              </a:lnSpc>
            </a:pPr>
            <a:r>
              <a:rPr lang="en-US" sz="2800" dirty="0">
                <a:solidFill>
                  <a:schemeClr val="bg1"/>
                </a:solidFill>
                <a:latin typeface="Century Gothic" panose="020B0502020202020204" pitchFamily="34" charset="0"/>
              </a:rPr>
              <a:t>By the time you’ve reached the 100th token in either sequence, little information remains about the start of the sequence. </a:t>
            </a:r>
          </a:p>
          <a:p>
            <a:pPr>
              <a:lnSpc>
                <a:spcPct val="150000"/>
              </a:lnSpc>
            </a:pPr>
            <a:r>
              <a:rPr lang="en-US" sz="2800" dirty="0">
                <a:solidFill>
                  <a:schemeClr val="bg1"/>
                </a:solidFill>
                <a:latin typeface="Century Gothic" panose="020B0502020202020204" pitchFamily="34" charset="0"/>
              </a:rPr>
              <a:t>That means RNN-based models can’t hold onto long-term context, which can be essential for translating long documents.</a:t>
            </a:r>
          </a:p>
        </p:txBody>
      </p:sp>
      <p:sp>
        <p:nvSpPr>
          <p:cNvPr id="5" name="Footer Placeholder 4">
            <a:extLst>
              <a:ext uri="{FF2B5EF4-FFF2-40B4-BE49-F238E27FC236}">
                <a16:creationId xmlns:a16="http://schemas.microsoft.com/office/drawing/2014/main" id="{03B1A214-1370-5EFC-9CBE-143BF9D107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2A14FCD-2D94-0457-7883-EA7A1E0AA66C}"/>
              </a:ext>
            </a:extLst>
          </p:cNvPr>
          <p:cNvSpPr>
            <a:spLocks noGrp="1"/>
          </p:cNvSpPr>
          <p:nvPr>
            <p:ph type="sldNum" sz="quarter" idx="12"/>
          </p:nvPr>
        </p:nvSpPr>
        <p:spPr/>
        <p:txBody>
          <a:bodyPr/>
          <a:lstStyle/>
          <a:p>
            <a:fld id="{7F537688-BEAE-4904-826F-1C1E0645A5D0}" type="slidenum">
              <a:rPr lang="en-US" sz="2000" smtClean="0"/>
              <a:t>143</a:t>
            </a:fld>
            <a:endParaRPr lang="en-US" sz="2000" dirty="0"/>
          </a:p>
        </p:txBody>
      </p:sp>
    </p:spTree>
    <p:extLst>
      <p:ext uri="{BB962C8B-B14F-4D97-AF65-F5344CB8AC3E}">
        <p14:creationId xmlns:p14="http://schemas.microsoft.com/office/powerpoint/2010/main" val="2564151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5F64B0-DC09-8EC0-70BC-680C66254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B31E5-1180-3E87-A649-E56D7A304C77}"/>
              </a:ext>
            </a:extLst>
          </p:cNvPr>
          <p:cNvSpPr>
            <a:spLocks noGrp="1"/>
          </p:cNvSpPr>
          <p:nvPr>
            <p:ph type="title"/>
          </p:nvPr>
        </p:nvSpPr>
        <p:spPr/>
        <p:txBody>
          <a:bodyPr/>
          <a:lstStyle/>
          <a:p>
            <a:r>
              <a:rPr lang="en-US" dirty="0">
                <a:solidFill>
                  <a:srgbClr val="DD9C19"/>
                </a:solidFill>
                <a:latin typeface="Century Gothic" panose="020B0502020202020204" pitchFamily="34" charset="0"/>
              </a:rPr>
              <a:t>Addressing Limitations:</a:t>
            </a:r>
          </a:p>
        </p:txBody>
      </p:sp>
      <p:sp>
        <p:nvSpPr>
          <p:cNvPr id="3" name="Content Placeholder 2">
            <a:extLst>
              <a:ext uri="{FF2B5EF4-FFF2-40B4-BE49-F238E27FC236}">
                <a16:creationId xmlns:a16="http://schemas.microsoft.com/office/drawing/2014/main" id="{5D209E2D-5508-082B-E0FC-46B9BAD8DD7D}"/>
              </a:ext>
            </a:extLst>
          </p:cNvPr>
          <p:cNvSpPr>
            <a:spLocks noGrp="1"/>
          </p:cNvSpPr>
          <p:nvPr>
            <p:ph idx="1"/>
          </p:nvPr>
        </p:nvSpPr>
        <p:spPr>
          <a:xfrm>
            <a:off x="1097279" y="1845733"/>
            <a:ext cx="10115204" cy="3441491"/>
          </a:xfrm>
        </p:spPr>
        <p:txBody>
          <a:bodyPr>
            <a:normAutofit fontScale="85000" lnSpcReduction="20000"/>
          </a:bodyPr>
          <a:lstStyle/>
          <a:p>
            <a:pPr>
              <a:lnSpc>
                <a:spcPct val="150000"/>
              </a:lnSpc>
            </a:pPr>
            <a:r>
              <a:rPr lang="en-US" sz="2800" dirty="0">
                <a:solidFill>
                  <a:schemeClr val="bg1"/>
                </a:solidFill>
                <a:latin typeface="Century Gothic" panose="020B0502020202020204" pitchFamily="34" charset="0"/>
              </a:rPr>
              <a:t>Attention Mechanisms which allow the model to focus on relevant parts of the input sequence.</a:t>
            </a:r>
          </a:p>
          <a:p>
            <a:pPr>
              <a:lnSpc>
                <a:spcPct val="150000"/>
              </a:lnSpc>
            </a:pPr>
            <a:r>
              <a:rPr lang="en-US" sz="2800" dirty="0">
                <a:solidFill>
                  <a:schemeClr val="bg1"/>
                </a:solidFill>
                <a:latin typeface="Century Gothic" panose="020B0502020202020204" pitchFamily="34" charset="0"/>
              </a:rPr>
              <a:t>Transformers which replaces recurrence with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enabling parallel processing.</a:t>
            </a:r>
          </a:p>
          <a:p>
            <a:pPr>
              <a:lnSpc>
                <a:spcPct val="150000"/>
              </a:lnSpc>
            </a:pPr>
            <a:r>
              <a:rPr lang="en-US" sz="2800" dirty="0">
                <a:solidFill>
                  <a:schemeClr val="bg1"/>
                </a:solidFill>
                <a:latin typeface="Century Gothic" panose="020B0502020202020204" pitchFamily="34" charset="0"/>
              </a:rPr>
              <a:t>Using LSTMs and GRUs which uses gating mechanisms to control information flow.   </a:t>
            </a:r>
          </a:p>
          <a:p>
            <a:pPr>
              <a:lnSpc>
                <a:spcPct val="150000"/>
              </a:lnSpc>
            </a:pPr>
            <a:endParaRPr lang="en-US" sz="28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94EDE4C-02D4-F009-D0E3-7BC529E5929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D8B2EA6-C090-8921-E5D9-6738B3C5029A}"/>
              </a:ext>
            </a:extLst>
          </p:cNvPr>
          <p:cNvSpPr>
            <a:spLocks noGrp="1"/>
          </p:cNvSpPr>
          <p:nvPr>
            <p:ph type="sldNum" sz="quarter" idx="12"/>
          </p:nvPr>
        </p:nvSpPr>
        <p:spPr/>
        <p:txBody>
          <a:bodyPr/>
          <a:lstStyle/>
          <a:p>
            <a:fld id="{7F537688-BEAE-4904-826F-1C1E0645A5D0}" type="slidenum">
              <a:rPr lang="en-US" sz="2000" smtClean="0"/>
              <a:t>144</a:t>
            </a:fld>
            <a:endParaRPr lang="en-US" sz="2000" dirty="0"/>
          </a:p>
        </p:txBody>
      </p:sp>
      <p:sp>
        <p:nvSpPr>
          <p:cNvPr id="7" name="TextBox 6">
            <a:extLst>
              <a:ext uri="{FF2B5EF4-FFF2-40B4-BE49-F238E27FC236}">
                <a16:creationId xmlns:a16="http://schemas.microsoft.com/office/drawing/2014/main" id="{72ADA2D0-6436-B598-56DA-10EBBD57B951}"/>
              </a:ext>
            </a:extLst>
          </p:cNvPr>
          <p:cNvSpPr txBox="1"/>
          <p:nvPr/>
        </p:nvSpPr>
        <p:spPr>
          <a:xfrm>
            <a:off x="1213082" y="5315571"/>
            <a:ext cx="10316961"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This limitation is what has led the </a:t>
            </a:r>
            <a:r>
              <a:rPr lang="en-US" sz="2400" spc="65" dirty="0">
                <a:solidFill>
                  <a:srgbClr val="FFFFFF"/>
                </a:solidFill>
                <a:latin typeface="Bradley Hand ITC" panose="03070402050302030203" pitchFamily="66" charset="0"/>
                <a:cs typeface="Arial"/>
              </a:rPr>
              <a:t>ML community to embrace the Transformer architecture </a:t>
            </a:r>
            <a:r>
              <a:rPr lang="en-US" sz="2400" b="1" spc="65" dirty="0">
                <a:solidFill>
                  <a:srgbClr val="FFFFFF"/>
                </a:solidFill>
                <a:latin typeface="Bradley Hand ITC" panose="03070402050302030203" pitchFamily="66" charset="0"/>
                <a:cs typeface="Arial"/>
              </a:rPr>
              <a:t>for sequence-to-sequence problems</a:t>
            </a:r>
          </a:p>
        </p:txBody>
      </p:sp>
      <p:sp>
        <p:nvSpPr>
          <p:cNvPr id="8" name="TextBox 7">
            <a:extLst>
              <a:ext uri="{FF2B5EF4-FFF2-40B4-BE49-F238E27FC236}">
                <a16:creationId xmlns:a16="http://schemas.microsoft.com/office/drawing/2014/main" id="{2E5D845C-BBE2-6CB7-00FF-336CA432225F}"/>
              </a:ext>
            </a:extLst>
          </p:cNvPr>
          <p:cNvSpPr txBox="1"/>
          <p:nvPr/>
        </p:nvSpPr>
        <p:spPr>
          <a:xfrm>
            <a:off x="5800949" y="3417683"/>
            <a:ext cx="5773093"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Don’t get confused, and Transformers are a model, Attention is a component that can be used in any Neural Network like CNN. </a:t>
            </a:r>
          </a:p>
        </p:txBody>
      </p:sp>
    </p:spTree>
    <p:extLst>
      <p:ext uri="{BB962C8B-B14F-4D97-AF65-F5344CB8AC3E}">
        <p14:creationId xmlns:p14="http://schemas.microsoft.com/office/powerpoint/2010/main" val="351581410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F27CA1-5108-6FDA-92B7-CDF7DC2FB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7FC18F-8FF5-2F7D-E2AC-424C58670F7C}"/>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DB334EC2-155A-D269-56EE-8BD11CB97301}"/>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So Now, let’s redefine Transformers,</a:t>
            </a:r>
          </a:p>
          <a:p>
            <a:pPr>
              <a:lnSpc>
                <a:spcPct val="150000"/>
              </a:lnSpc>
            </a:pPr>
            <a:r>
              <a:rPr lang="en-US" sz="2800" b="1" dirty="0">
                <a:solidFill>
                  <a:schemeClr val="bg1"/>
                </a:solidFill>
                <a:latin typeface="Century Gothic" panose="020B0502020202020204" pitchFamily="34" charset="0"/>
              </a:rPr>
              <a:t>Transformers is a type of Neural Network architecture </a:t>
            </a:r>
            <a:r>
              <a:rPr lang="en-US" sz="2800" dirty="0">
                <a:solidFill>
                  <a:schemeClr val="bg1"/>
                </a:solidFill>
                <a:latin typeface="Century Gothic" panose="020B0502020202020204" pitchFamily="34" charset="0"/>
              </a:rPr>
              <a:t>that is built on </a:t>
            </a:r>
            <a:r>
              <a:rPr lang="en-US" sz="2800" b="1" dirty="0">
                <a:solidFill>
                  <a:schemeClr val="bg1"/>
                </a:solidFill>
                <a:latin typeface="Century Gothic" panose="020B0502020202020204" pitchFamily="34" charset="0"/>
              </a:rPr>
              <a:t>ATTENTION </a:t>
            </a:r>
            <a:r>
              <a:rPr lang="en-US" sz="2800" dirty="0">
                <a:solidFill>
                  <a:schemeClr val="bg1"/>
                </a:solidFill>
                <a:latin typeface="Century Gothic" panose="020B0502020202020204" pitchFamily="34" charset="0"/>
              </a:rPr>
              <a:t>as its foundational mechanism.</a:t>
            </a:r>
          </a:p>
        </p:txBody>
      </p:sp>
      <p:sp>
        <p:nvSpPr>
          <p:cNvPr id="5" name="Footer Placeholder 4">
            <a:extLst>
              <a:ext uri="{FF2B5EF4-FFF2-40B4-BE49-F238E27FC236}">
                <a16:creationId xmlns:a16="http://schemas.microsoft.com/office/drawing/2014/main" id="{D82D20CD-B559-9B54-4AA4-6BEB479B04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54D085B-58B1-F534-B521-D8620E0BC562}"/>
              </a:ext>
            </a:extLst>
          </p:cNvPr>
          <p:cNvSpPr>
            <a:spLocks noGrp="1"/>
          </p:cNvSpPr>
          <p:nvPr>
            <p:ph type="sldNum" sz="quarter" idx="12"/>
          </p:nvPr>
        </p:nvSpPr>
        <p:spPr/>
        <p:txBody>
          <a:bodyPr/>
          <a:lstStyle/>
          <a:p>
            <a:fld id="{7F537688-BEAE-4904-826F-1C1E0645A5D0}" type="slidenum">
              <a:rPr lang="en-US" sz="2000" smtClean="0"/>
              <a:t>145</a:t>
            </a:fld>
            <a:endParaRPr lang="en-US" sz="2000" dirty="0"/>
          </a:p>
        </p:txBody>
      </p:sp>
    </p:spTree>
    <p:extLst>
      <p:ext uri="{BB962C8B-B14F-4D97-AF65-F5344CB8AC3E}">
        <p14:creationId xmlns:p14="http://schemas.microsoft.com/office/powerpoint/2010/main" val="28929501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CA711F-C3BD-9D0E-190B-0285B5346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26D0F-BB0A-7B73-6296-A39350BE6B3A}"/>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E1F7099F-6B79-E033-1474-FF68A66B95FC}"/>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Now, Attention.</a:t>
            </a:r>
          </a:p>
          <a:p>
            <a:pPr>
              <a:lnSpc>
                <a:spcPct val="150000"/>
              </a:lnSpc>
            </a:pPr>
            <a:r>
              <a:rPr lang="en-US" sz="2800" dirty="0">
                <a:solidFill>
                  <a:schemeClr val="bg1"/>
                </a:solidFill>
                <a:latin typeface="Century Gothic" panose="020B0502020202020204" pitchFamily="34" charset="0"/>
              </a:rPr>
              <a:t>Helps us attend to the most important parts of an input by</a:t>
            </a:r>
          </a:p>
          <a:p>
            <a:pPr>
              <a:lnSpc>
                <a:spcPct val="150000"/>
              </a:lnSpc>
            </a:pPr>
            <a:r>
              <a:rPr lang="en-US" sz="2800" dirty="0">
                <a:solidFill>
                  <a:schemeClr val="bg1"/>
                </a:solidFill>
                <a:latin typeface="Century Gothic" panose="020B0502020202020204" pitchFamily="34" charset="0"/>
              </a:rPr>
              <a:t>1. Identify which parts to attend to</a:t>
            </a:r>
          </a:p>
          <a:p>
            <a:pPr>
              <a:lnSpc>
                <a:spcPct val="150000"/>
              </a:lnSpc>
            </a:pPr>
            <a:r>
              <a:rPr lang="en-US" sz="2800" dirty="0">
                <a:solidFill>
                  <a:schemeClr val="bg1"/>
                </a:solidFill>
                <a:latin typeface="Century Gothic" panose="020B0502020202020204" pitchFamily="34" charset="0"/>
              </a:rPr>
              <a:t>2. Extract the features with high attention</a:t>
            </a:r>
          </a:p>
        </p:txBody>
      </p:sp>
      <p:sp>
        <p:nvSpPr>
          <p:cNvPr id="5" name="Footer Placeholder 4">
            <a:extLst>
              <a:ext uri="{FF2B5EF4-FFF2-40B4-BE49-F238E27FC236}">
                <a16:creationId xmlns:a16="http://schemas.microsoft.com/office/drawing/2014/main" id="{4040FC00-B565-4EF2-8A78-A570F7750BB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35E8C17-68BA-2584-9444-9B04FFF9DAC9}"/>
              </a:ext>
            </a:extLst>
          </p:cNvPr>
          <p:cNvSpPr>
            <a:spLocks noGrp="1"/>
          </p:cNvSpPr>
          <p:nvPr>
            <p:ph type="sldNum" sz="quarter" idx="12"/>
          </p:nvPr>
        </p:nvSpPr>
        <p:spPr/>
        <p:txBody>
          <a:bodyPr/>
          <a:lstStyle/>
          <a:p>
            <a:fld id="{7F537688-BEAE-4904-826F-1C1E0645A5D0}" type="slidenum">
              <a:rPr lang="en-US" sz="2000" smtClean="0"/>
              <a:t>146</a:t>
            </a:fld>
            <a:endParaRPr lang="en-US" sz="2000" dirty="0"/>
          </a:p>
        </p:txBody>
      </p:sp>
    </p:spTree>
    <p:extLst>
      <p:ext uri="{BB962C8B-B14F-4D97-AF65-F5344CB8AC3E}">
        <p14:creationId xmlns:p14="http://schemas.microsoft.com/office/powerpoint/2010/main" val="28074481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650A1F-3A01-52AB-693A-9D69645FE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752B0-973E-2BDE-A5E3-56DB2F12515A}"/>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AEB8364D-4960-922C-019E-88F2516DA958}"/>
              </a:ext>
            </a:extLst>
          </p:cNvPr>
          <p:cNvSpPr>
            <a:spLocks noGrp="1"/>
          </p:cNvSpPr>
          <p:nvPr>
            <p:ph idx="1"/>
          </p:nvPr>
        </p:nvSpPr>
        <p:spPr>
          <a:xfrm>
            <a:off x="1097279" y="1845733"/>
            <a:ext cx="10115204" cy="4410211"/>
          </a:xfrm>
        </p:spPr>
        <p:txBody>
          <a:bodyPr>
            <a:normAutofit/>
          </a:bodyPr>
          <a:lstStyle/>
          <a:p>
            <a:pPr>
              <a:lnSpc>
                <a:spcPct val="150000"/>
              </a:lnSpc>
            </a:pPr>
            <a:r>
              <a:rPr lang="en-US" sz="2800" b="1" dirty="0">
                <a:solidFill>
                  <a:schemeClr val="bg1"/>
                </a:solidFill>
                <a:latin typeface="Century Gothic" panose="020B0502020202020204" pitchFamily="34" charset="0"/>
              </a:rPr>
              <a:t>SEQ2SEQ PG 358 OF Deep Learning with Python</a:t>
            </a:r>
          </a:p>
        </p:txBody>
      </p:sp>
      <p:sp>
        <p:nvSpPr>
          <p:cNvPr id="5" name="Footer Placeholder 4">
            <a:extLst>
              <a:ext uri="{FF2B5EF4-FFF2-40B4-BE49-F238E27FC236}">
                <a16:creationId xmlns:a16="http://schemas.microsoft.com/office/drawing/2014/main" id="{02AA6A91-A2B7-8FA2-381A-EA717F76608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66F2C8-9BCD-2939-DAAB-D19970E28287}"/>
              </a:ext>
            </a:extLst>
          </p:cNvPr>
          <p:cNvSpPr>
            <a:spLocks noGrp="1"/>
          </p:cNvSpPr>
          <p:nvPr>
            <p:ph type="sldNum" sz="quarter" idx="12"/>
          </p:nvPr>
        </p:nvSpPr>
        <p:spPr/>
        <p:txBody>
          <a:bodyPr/>
          <a:lstStyle/>
          <a:p>
            <a:fld id="{7F537688-BEAE-4904-826F-1C1E0645A5D0}" type="slidenum">
              <a:rPr lang="en-US" sz="2000" smtClean="0"/>
              <a:t>147</a:t>
            </a:fld>
            <a:endParaRPr lang="en-US" sz="2000" dirty="0"/>
          </a:p>
        </p:txBody>
      </p:sp>
    </p:spTree>
    <p:extLst>
      <p:ext uri="{BB962C8B-B14F-4D97-AF65-F5344CB8AC3E}">
        <p14:creationId xmlns:p14="http://schemas.microsoft.com/office/powerpoint/2010/main" val="239093419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148</a:t>
            </a:fld>
            <a:endParaRPr lang="en-US"/>
          </a:p>
        </p:txBody>
      </p:sp>
    </p:spTree>
    <p:extLst>
      <p:ext uri="{BB962C8B-B14F-4D97-AF65-F5344CB8AC3E}">
        <p14:creationId xmlns:p14="http://schemas.microsoft.com/office/powerpoint/2010/main" val="5461083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6C820-7129-4F3B-397A-8F2D000F0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ADDA7-5485-B0B9-BDD0-05286183715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EE4E2D32-296B-9253-B38E-6DAB11AEECE4}"/>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a:t>
            </a:r>
            <a:r>
              <a:rPr lang="en-US" sz="2400" dirty="0" err="1">
                <a:solidFill>
                  <a:schemeClr val="bg1"/>
                </a:solidFill>
                <a:latin typeface="Century Gothic" panose="020B0502020202020204" pitchFamily="34" charset="0"/>
              </a:rPr>
              <a:t>translation.Example</a:t>
            </a:r>
            <a:r>
              <a:rPr lang="en-US" sz="2400" dirty="0">
                <a:solidFill>
                  <a:schemeClr val="bg1"/>
                </a:solidFill>
                <a:latin typeface="Century Gothic" panose="020B0502020202020204" pitchFamily="34" charset="0"/>
              </a:rPr>
              <a:t>: "The cat sat on the mat. The dog barked." becomes ["The cat sat on the mat.", "The dog barked."]Splitting text into sentences.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"The cat sat on the mat." becomes ["The", "cat", "sat", "on", "the", "mat", "."].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r>
              <a:rPr lang="en-US" sz="2400" dirty="0">
                <a:solidFill>
                  <a:schemeClr val="bg1"/>
                </a:solidFill>
                <a:latin typeface="Century Gothic" panose="020B0502020202020204" pitchFamily="34" charset="0"/>
              </a:rPr>
              <a:t>: This involves using a transformer-based tokenizer like (BPE - Byte Pair Encoding),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a:lnSpc>
                <a:spcPct val="100000"/>
              </a:lnSpc>
              <a:buFontTx/>
              <a:buChar char="-"/>
            </a:pPr>
            <a:r>
              <a:rPr lang="en-US" sz="2400" b="1" dirty="0">
                <a:solidFill>
                  <a:schemeClr val="bg1"/>
                </a:solidFill>
                <a:latin typeface="Century Gothic" panose="020B0502020202020204" pitchFamily="34" charset="0"/>
              </a:rPr>
              <a:t>Word-level Tokenization</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5694A08C-1C53-2898-2279-CEAEE752CA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EE7823-7E91-76CA-22C4-70DD8E92D4C7}"/>
              </a:ext>
            </a:extLst>
          </p:cNvPr>
          <p:cNvSpPr>
            <a:spLocks noGrp="1"/>
          </p:cNvSpPr>
          <p:nvPr>
            <p:ph type="sldNum" sz="quarter" idx="12"/>
          </p:nvPr>
        </p:nvSpPr>
        <p:spPr/>
        <p:txBody>
          <a:bodyPr/>
          <a:lstStyle/>
          <a:p>
            <a:fld id="{7F537688-BEAE-4904-826F-1C1E0645A5D0}" type="slidenum">
              <a:rPr lang="en-US" sz="2000" smtClean="0"/>
              <a:t>149</a:t>
            </a:fld>
            <a:endParaRPr lang="en-US" sz="2000" dirty="0"/>
          </a:p>
        </p:txBody>
      </p:sp>
      <p:sp>
        <p:nvSpPr>
          <p:cNvPr id="4" name="Content Placeholder 2">
            <a:extLst>
              <a:ext uri="{FF2B5EF4-FFF2-40B4-BE49-F238E27FC236}">
                <a16:creationId xmlns:a16="http://schemas.microsoft.com/office/drawing/2014/main" id="{D25E6B45-6912-AFB7-0F54-249E28CE7C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87642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10058400" cy="4310623"/>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br>
              <a:rPr lang="en-US" sz="2400" b="1" spc="65" dirty="0">
                <a:solidFill>
                  <a:srgbClr val="FFFFFF"/>
                </a:solidFill>
                <a:latin typeface="Bradley Hand ITC" panose="03070402050302030203" pitchFamily="66" charset="0"/>
                <a:cs typeface="Arial"/>
              </a:rPr>
            </a:b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5000639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303406-7E0D-B0A6-70EF-96081D3C3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8922F-D20B-063B-5563-C267CF7AB04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1682F460-D28E-8AAE-C65C-2293BAE97DC3}"/>
              </a:ext>
            </a:extLst>
          </p:cNvPr>
          <p:cNvSpPr>
            <a:spLocks noGrp="1"/>
          </p:cNvSpPr>
          <p:nvPr>
            <p:ph idx="1"/>
          </p:nvPr>
        </p:nvSpPr>
        <p:spPr>
          <a:xfrm>
            <a:off x="1097280" y="1845735"/>
            <a:ext cx="10404244" cy="2779667"/>
          </a:xfrm>
        </p:spPr>
        <p:txBody>
          <a:bodyPr>
            <a:normAutofit fontScale="70000" lnSpcReduction="20000"/>
          </a:bodyPr>
          <a:lstStyle/>
          <a:p>
            <a:pPr marL="457200" indent="-457200">
              <a:lnSpc>
                <a:spcPct val="100000"/>
              </a:lnSpc>
              <a:buFont typeface="Calibri" panose="020F0502020204030204" pitchFamily="34" charset="0"/>
              <a:buAutoNum type="arabicPeriod"/>
            </a:pPr>
            <a:r>
              <a:rPr lang="en-US" b="1" dirty="0">
                <a:solidFill>
                  <a:schemeClr val="bg1"/>
                </a:solidFill>
                <a:latin typeface="Century Gothic" panose="020B0502020202020204" pitchFamily="34" charset="0"/>
              </a:rPr>
              <a:t>What is </a:t>
            </a:r>
            <a:r>
              <a:rPr lang="en-US" b="1" dirty="0" err="1">
                <a:solidFill>
                  <a:schemeClr val="bg1"/>
                </a:solidFill>
                <a:latin typeface="Century Gothic" panose="020B0502020202020204" pitchFamily="34" charset="0"/>
              </a:rPr>
              <a:t>Tokenization?Tokenization</a:t>
            </a:r>
            <a:r>
              <a:rPr lang="en-US" b="1" dirty="0">
                <a:solidFill>
                  <a:schemeClr val="bg1"/>
                </a:solidFill>
                <a:latin typeface="Century Gothic" panose="020B0502020202020204" pitchFamily="34" charset="0"/>
              </a:rPr>
              <a:t> is the process of splitting a text into individual units, called tokens. These tokens can be words, </a:t>
            </a:r>
            <a:r>
              <a:rPr lang="en-US" b="1" dirty="0" err="1">
                <a:solidFill>
                  <a:schemeClr val="bg1"/>
                </a:solidFill>
                <a:latin typeface="Century Gothic" panose="020B0502020202020204" pitchFamily="34" charset="0"/>
              </a:rPr>
              <a:t>subwords</a:t>
            </a:r>
            <a:r>
              <a:rPr lang="en-US" b="1" dirty="0">
                <a:solidFill>
                  <a:schemeClr val="bg1"/>
                </a:solidFill>
                <a:latin typeface="Century Gothic" panose="020B0502020202020204" pitchFamily="34" charset="0"/>
              </a:rPr>
              <a:t>, characters, or even punctuation marks.  It's the first step in most NLP pipelines, as it prepares the text for further </a:t>
            </a:r>
            <a:r>
              <a:rPr lang="en-US" b="1" dirty="0" err="1">
                <a:solidFill>
                  <a:schemeClr val="bg1"/>
                </a:solidFill>
                <a:latin typeface="Century Gothic" panose="020B0502020202020204" pitchFamily="34" charset="0"/>
              </a:rPr>
              <a:t>processing.Tokenization</a:t>
            </a:r>
            <a:r>
              <a:rPr lang="en-US" dirty="0">
                <a:solidFill>
                  <a:schemeClr val="bg1"/>
                </a:solidFill>
                <a:latin typeface="Century Gothic" panose="020B0502020202020204" pitchFamily="34" charset="0"/>
              </a:rPr>
              <a:t>: Tokenization is the process of breaking text into individual units (tokens).</a:t>
            </a:r>
          </a:p>
          <a:p>
            <a:pPr marL="0" indent="0">
              <a:lnSpc>
                <a:spcPct val="100000"/>
              </a:lnSpc>
              <a:buNone/>
            </a:pPr>
            <a:r>
              <a:rPr lang="en-US" dirty="0">
                <a:solidFill>
                  <a:schemeClr val="bg1"/>
                </a:solidFill>
                <a:latin typeface="Century Gothic" panose="020B0502020202020204" pitchFamily="34" charset="0"/>
              </a:rPr>
              <a:t>There are different types of tokenization:</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Sentence Tokenization (aka </a:t>
            </a:r>
            <a:r>
              <a:rPr lang="en-US" b="1" i="0" dirty="0">
                <a:solidFill>
                  <a:srgbClr val="FFFFFF"/>
                </a:solidFill>
                <a:effectLst/>
                <a:latin typeface="Google Sans"/>
              </a:rPr>
              <a:t>Sentence-Level Tokenization)</a:t>
            </a:r>
            <a:r>
              <a:rPr lang="en-US" b="1" dirty="0">
                <a:solidFill>
                  <a:schemeClr val="bg1"/>
                </a:solidFill>
                <a:latin typeface="Century Gothic" panose="020B0502020202020204" pitchFamily="34" charset="0"/>
              </a:rPr>
              <a:t>: </a:t>
            </a:r>
            <a:r>
              <a:rPr lang="en-US" dirty="0">
                <a:solidFill>
                  <a:schemeClr val="bg1"/>
                </a:solidFill>
                <a:latin typeface="Century Gothic" panose="020B0502020202020204" pitchFamily="34" charset="0"/>
              </a:rPr>
              <a:t>Splitting text into sentences. Using the .</a:t>
            </a:r>
            <a:r>
              <a:rPr lang="en-US" b="0" dirty="0" err="1">
                <a:solidFill>
                  <a:srgbClr val="D4D4D4"/>
                </a:solidFill>
                <a:effectLst/>
                <a:latin typeface="Courier New" panose="02070309020205020404" pitchFamily="49" charset="0"/>
              </a:rPr>
              <a:t>sent_tokenize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Word Tokenization (aka </a:t>
            </a:r>
            <a:r>
              <a:rPr lang="en-US" b="1" i="0" dirty="0">
                <a:solidFill>
                  <a:srgbClr val="FFFFFF"/>
                </a:solidFill>
                <a:effectLst/>
                <a:latin typeface="Google Sans"/>
              </a:rPr>
              <a:t>Word-Level Tokenization): </a:t>
            </a:r>
            <a:r>
              <a:rPr lang="en-US" i="0" dirty="0">
                <a:solidFill>
                  <a:srgbClr val="FFFFFF"/>
                </a:solidFill>
                <a:effectLst/>
                <a:latin typeface="Google Sans"/>
              </a:rPr>
              <a:t>is s</a:t>
            </a:r>
            <a:r>
              <a:rPr lang="en-US" dirty="0">
                <a:solidFill>
                  <a:schemeClr val="bg1"/>
                </a:solidFill>
                <a:latin typeface="Century Gothic" panose="020B0502020202020204" pitchFamily="34" charset="0"/>
              </a:rPr>
              <a:t>plitting text into words. Using the .</a:t>
            </a:r>
            <a:r>
              <a:rPr lang="en-US" b="0" dirty="0" err="1">
                <a:solidFill>
                  <a:srgbClr val="D4D4D4"/>
                </a:solidFill>
                <a:effectLst/>
                <a:latin typeface="Courier New" panose="02070309020205020404" pitchFamily="49" charset="0"/>
              </a:rPr>
              <a:t>word_tokenize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endParaRPr lang="en-US" b="0" dirty="0">
              <a:solidFill>
                <a:srgbClr val="D4D4D4"/>
              </a:solidFill>
              <a:effectLst/>
              <a:latin typeface="Courier New" panose="02070309020205020404" pitchFamily="49" charset="0"/>
            </a:endParaRPr>
          </a:p>
          <a:p>
            <a:pPr marL="0" indent="0">
              <a:lnSpc>
                <a:spcPct val="100000"/>
              </a:lnSpc>
              <a:buNone/>
            </a:pP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Subword</a:t>
            </a:r>
            <a:r>
              <a:rPr lang="en-US" dirty="0">
                <a:solidFill>
                  <a:schemeClr val="bg1"/>
                </a:solidFill>
                <a:latin typeface="Century Gothic" panose="020B0502020202020204" pitchFamily="34" charset="0"/>
              </a:rPr>
              <a:t> Tokenization: This involves using a transformer-based tokenizer like (BPE [</a:t>
            </a:r>
            <a:r>
              <a:rPr lang="en-US" b="0" i="0" dirty="0">
                <a:solidFill>
                  <a:srgbClr val="FFFFFF"/>
                </a:solidFill>
                <a:effectLst/>
                <a:latin typeface="Google Sans"/>
              </a:rPr>
              <a:t>Byte Pair Encoding]</a:t>
            </a: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WordPiece</a:t>
            </a:r>
            <a:r>
              <a:rPr lang="en-US" dirty="0">
                <a:solidFill>
                  <a:schemeClr val="bg1"/>
                </a:solidFill>
                <a:latin typeface="Century Gothic" panose="020B0502020202020204" pitchFamily="34" charset="0"/>
              </a:rPr>
              <a:t>).</a:t>
            </a:r>
          </a:p>
          <a:p>
            <a:pPr marL="0" indent="0">
              <a:lnSpc>
                <a:spcPct val="100000"/>
              </a:lnSpc>
              <a:buNone/>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4BF2389-1C09-3481-5D1F-C2B4F8B2CEB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C7857B2-E2CF-3849-8928-402A7455DBBA}"/>
              </a:ext>
            </a:extLst>
          </p:cNvPr>
          <p:cNvSpPr>
            <a:spLocks noGrp="1"/>
          </p:cNvSpPr>
          <p:nvPr>
            <p:ph type="sldNum" sz="quarter" idx="12"/>
          </p:nvPr>
        </p:nvSpPr>
        <p:spPr/>
        <p:txBody>
          <a:bodyPr/>
          <a:lstStyle/>
          <a:p>
            <a:fld id="{7F537688-BEAE-4904-826F-1C1E0645A5D0}" type="slidenum">
              <a:rPr lang="en-US" sz="2000" smtClean="0"/>
              <a:t>150</a:t>
            </a:fld>
            <a:endParaRPr lang="en-US" sz="2000" dirty="0"/>
          </a:p>
        </p:txBody>
      </p:sp>
      <p:sp>
        <p:nvSpPr>
          <p:cNvPr id="7" name="TextBox 6">
            <a:extLst>
              <a:ext uri="{FF2B5EF4-FFF2-40B4-BE49-F238E27FC236}">
                <a16:creationId xmlns:a16="http://schemas.microsoft.com/office/drawing/2014/main" id="{8643D639-7BDF-B077-D53E-55563500DD4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AABBD3CC-7BED-CD78-81F1-45098C0F1A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F02C810C-6BF4-54C4-EE50-3280581045BA}"/>
              </a:ext>
            </a:extLst>
          </p:cNvPr>
          <p:cNvSpPr txBox="1">
            <a:spLocks/>
          </p:cNvSpPr>
          <p:nvPr/>
        </p:nvSpPr>
        <p:spPr>
          <a:xfrm>
            <a:off x="290078" y="4476460"/>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8C554E3A-5137-AE03-ECE2-8986F972A600}"/>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5966E3D-03A0-B1F2-DC2A-4A98F1987AFC}"/>
              </a:ext>
            </a:extLst>
          </p:cNvPr>
          <p:cNvPicPr>
            <a:picLocks noChangeAspect="1"/>
          </p:cNvPicPr>
          <p:nvPr/>
        </p:nvPicPr>
        <p:blipFill>
          <a:blip r:embed="rId2"/>
          <a:srcRect l="7574" t="48053" r="1832" b="28861"/>
          <a:stretch/>
        </p:blipFill>
        <p:spPr>
          <a:xfrm>
            <a:off x="290078" y="4567412"/>
            <a:ext cx="11462671" cy="1643105"/>
          </a:xfrm>
          <a:prstGeom prst="rect">
            <a:avLst/>
          </a:prstGeom>
        </p:spPr>
      </p:pic>
    </p:spTree>
    <p:extLst>
      <p:ext uri="{BB962C8B-B14F-4D97-AF65-F5344CB8AC3E}">
        <p14:creationId xmlns:p14="http://schemas.microsoft.com/office/powerpoint/2010/main" val="119258895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151</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1097280" y="1845734"/>
            <a:ext cx="10058400" cy="4491692"/>
          </a:xfrm>
        </p:spPr>
        <p:txBody>
          <a:bodyPr>
            <a:normAutofit fontScale="92500"/>
          </a:bodyPr>
          <a:lstStyle/>
          <a:p>
            <a:pPr marL="514350" indent="-514350">
              <a:lnSpc>
                <a:spcPct val="150000"/>
              </a:lnSpc>
              <a:buFont typeface="+mj-lt"/>
              <a:buAutoNum type="arabicPeriod" startAt="3"/>
            </a:pPr>
            <a:r>
              <a:rPr lang="en-US" sz="1600" b="1" dirty="0">
                <a:solidFill>
                  <a:schemeClr val="bg1"/>
                </a:solidFill>
                <a:latin typeface="Century Gothic" panose="020B0502020202020204" pitchFamily="34" charset="0"/>
              </a:rPr>
              <a:t>Machine Learning (ML): </a:t>
            </a:r>
            <a:r>
              <a:rPr lang="en-US" sz="1600" dirty="0">
                <a:solidFill>
                  <a:schemeClr val="bg1"/>
                </a:solidFill>
                <a:latin typeface="Century Gothic" panose="020B0502020202020204" pitchFamily="34" charset="0"/>
              </a:rPr>
              <a:t>A subset of AI where machines learn from data without being explicitly programmed.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to learn by showing it examples, like training a dog with treats.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Deep Learning (DL): </a:t>
            </a:r>
            <a:r>
              <a:rPr lang="en-US" sz="1600" dirty="0">
                <a:solidFill>
                  <a:schemeClr val="bg1"/>
                </a:solidFill>
                <a:latin typeface="Century Gothic" panose="020B0502020202020204" pitchFamily="34" charset="0"/>
              </a:rPr>
              <a:t>A subfield of ML using artificial neural networks with many layers to learn complex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A really complex way of teaching a computer, like how our brains learn with lots of interconnected parts.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Natural Language Processing (NLP): </a:t>
            </a:r>
            <a:r>
              <a:rPr lang="en-US" sz="1600" dirty="0">
                <a:solidFill>
                  <a:schemeClr val="bg1"/>
                </a:solidFill>
                <a:latin typeface="Century Gothic" panose="020B0502020202020204" pitchFamily="34" charset="0"/>
              </a:rPr>
              <a:t>A branch of AI focused on enabling computers to understand, interpret, and generate human language.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computers to understand and talk like us.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152</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153</a:t>
            </a:fld>
            <a:endParaRPr lang="en-US" sz="2000" dirty="0"/>
          </a:p>
        </p:txBody>
      </p:sp>
      <p:sp>
        <p:nvSpPr>
          <p:cNvPr id="7" name="TextBox 6">
            <a:extLst>
              <a:ext uri="{FF2B5EF4-FFF2-40B4-BE49-F238E27FC236}">
                <a16:creationId xmlns:a16="http://schemas.microsoft.com/office/drawing/2014/main" id="{FCB2D1FD-8804-CBDF-81D7-F7A10F089D95}"/>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1097280" y="1845733"/>
            <a:ext cx="10058400" cy="4482639"/>
          </a:xfrm>
        </p:spPr>
        <p:txBody>
          <a:bodyPr>
            <a:noAutofit/>
          </a:bodyPr>
          <a:lstStyle/>
          <a:p>
            <a:pPr marL="0" indent="0">
              <a:lnSpc>
                <a:spcPct val="150000"/>
              </a:lnSpc>
              <a:buNone/>
            </a:pPr>
            <a:r>
              <a:rPr lang="en-US" sz="1600" b="1" dirty="0">
                <a:solidFill>
                  <a:schemeClr val="bg1"/>
                </a:solidFill>
                <a:latin typeface="Century Gothic" panose="020B0502020202020204" pitchFamily="34" charset="0"/>
              </a:rPr>
              <a:t>Machine Learning Terms</a:t>
            </a:r>
            <a:r>
              <a:rPr lang="en-US" sz="16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Supervised Learning: </a:t>
            </a:r>
            <a:r>
              <a:rPr lang="en-US" sz="1600" dirty="0">
                <a:solidFill>
                  <a:schemeClr val="bg1"/>
                </a:solidFill>
                <a:latin typeface="Century Gothic" panose="020B0502020202020204" pitchFamily="34" charset="0"/>
              </a:rPr>
              <a:t>Learning from labeled data (input-output pairs).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with answer keys.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Unsupervised Learning: </a:t>
            </a:r>
            <a:r>
              <a:rPr lang="en-US" sz="1600" dirty="0">
                <a:solidFill>
                  <a:schemeClr val="bg1"/>
                </a:solidFill>
                <a:latin typeface="Century Gothic" panose="020B0502020202020204" pitchFamily="34" charset="0"/>
              </a:rPr>
              <a:t>Learning from unlabeled data, finding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Giving a computer a bunch of stuff and asking it to sort it into groups.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Reinforcement Learning: </a:t>
            </a:r>
            <a:r>
              <a:rPr lang="en-US" sz="1600" dirty="0">
                <a:solidFill>
                  <a:schemeClr val="bg1"/>
                </a:solidFill>
                <a:latin typeface="Century Gothic" panose="020B0502020202020204" pitchFamily="34" charset="0"/>
              </a:rPr>
              <a:t>An agent learns by interacting with an environment and getting rewards or penalties.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Training a pet with positive and negative reinforcement.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154</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1BDCD3-B772-2E3E-D6DC-4821CF7C2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B4230-408F-ECA2-17FA-62E4450320D1}"/>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89BF215-C585-7152-AC58-3B38B012EF5A}"/>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AFA75BFD-9DA2-E724-D8AA-30F2902404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2AF765-6109-D9B0-2BF1-C5944963B072}"/>
              </a:ext>
            </a:extLst>
          </p:cNvPr>
          <p:cNvSpPr>
            <a:spLocks noGrp="1"/>
          </p:cNvSpPr>
          <p:nvPr>
            <p:ph type="sldNum" sz="quarter" idx="12"/>
          </p:nvPr>
        </p:nvSpPr>
        <p:spPr/>
        <p:txBody>
          <a:bodyPr/>
          <a:lstStyle/>
          <a:p>
            <a:fld id="{7F537688-BEAE-4904-826F-1C1E0645A5D0}" type="slidenum">
              <a:rPr lang="en-US" sz="2000" smtClean="0"/>
              <a:t>155</a:t>
            </a:fld>
            <a:endParaRPr lang="en-US" sz="2000" dirty="0"/>
          </a:p>
        </p:txBody>
      </p:sp>
      <p:sp>
        <p:nvSpPr>
          <p:cNvPr id="7" name="TextBox 6">
            <a:extLst>
              <a:ext uri="{FF2B5EF4-FFF2-40B4-BE49-F238E27FC236}">
                <a16:creationId xmlns:a16="http://schemas.microsoft.com/office/drawing/2014/main" id="{ED08185E-385D-095D-5AD7-AA522DBDAF3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A88FA7D6-4F7B-267B-F1E0-C70A965825A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43777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88B911-5480-6BE9-68E3-698FF12DE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6320C-933D-2140-2264-EC2A5AE8519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a:t>
            </a:r>
            <a:r>
              <a:rPr lang="en-US" dirty="0" err="1">
                <a:solidFill>
                  <a:srgbClr val="DD9C19"/>
                </a:solidFill>
                <a:latin typeface="Century Gothic" panose="020B0502020202020204" pitchFamily="34" charset="0"/>
              </a:rPr>
              <a:t>Terminoligies</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80C8DE0B-C48B-A1D3-C0C1-EEA1ACE3F189}"/>
              </a:ext>
            </a:extLst>
          </p:cNvPr>
          <p:cNvSpPr>
            <a:spLocks noGrp="1"/>
          </p:cNvSpPr>
          <p:nvPr>
            <p:ph idx="1"/>
          </p:nvPr>
        </p:nvSpPr>
        <p:spPr/>
        <p:txBody>
          <a:bodyPr>
            <a:normAutofit fontScale="25000" lnSpcReduction="20000"/>
          </a:bodyPr>
          <a:lstStyle/>
          <a:p>
            <a:pPr>
              <a:lnSpc>
                <a:spcPct val="150000"/>
              </a:lnSpc>
            </a:pPr>
            <a:r>
              <a:rPr lang="en-US" sz="2800"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Artificial Intelligence (AI): </a:t>
            </a:r>
            <a:r>
              <a:rPr lang="en-US" sz="2800" dirty="0">
                <a:solidFill>
                  <a:schemeClr val="bg1"/>
                </a:solidFill>
                <a:latin typeface="Century Gothic" panose="020B0502020202020204" pitchFamily="34" charset="0"/>
              </a:rPr>
              <a:t>The broad concept of creating machines that can perform tasks that usually require human intelligence.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Making computers smart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Imagine a robot that can cook dinner, do laundry, and even hold a conversation. That's AI!</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Agent: </a:t>
            </a:r>
            <a:r>
              <a:rPr lang="en-US" sz="2800" dirty="0">
                <a:solidFill>
                  <a:schemeClr val="bg1"/>
                </a:solidFill>
                <a:latin typeface="Century Gothic" panose="020B0502020202020204" pitchFamily="34" charset="0"/>
              </a:rPr>
              <a:t>An entity (software or hardware) that perceives its environment and acts to achieve a goal.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Something that can see what's around it and make decisions to do something.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Machine Learning (ML): </a:t>
            </a:r>
            <a:r>
              <a:rPr lang="en-US" sz="2800" dirty="0">
                <a:solidFill>
                  <a:schemeClr val="bg1"/>
                </a:solidFill>
                <a:latin typeface="Century Gothic" panose="020B0502020202020204" pitchFamily="34" charset="0"/>
              </a:rPr>
              <a:t>A subset of AI where machines learn from data without being explicitly programmed.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a computer to learn by showing it examples, like training a dog with treats.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Deep Learning (DL): </a:t>
            </a:r>
            <a:r>
              <a:rPr lang="en-US" sz="2800" dirty="0">
                <a:solidFill>
                  <a:schemeClr val="bg1"/>
                </a:solidFill>
                <a:latin typeface="Century Gothic" panose="020B0502020202020204" pitchFamily="34" charset="0"/>
              </a:rPr>
              <a:t>A subfield of ML using artificial neural networks with many layers to learn complex patterns.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A really complex way of teaching a computer, like how our brains learn with lots of interconnected parts.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Natural Language Processing (NLP): </a:t>
            </a:r>
            <a:r>
              <a:rPr lang="en-US" sz="2800" dirty="0">
                <a:solidFill>
                  <a:schemeClr val="bg1"/>
                </a:solidFill>
                <a:latin typeface="Century Gothic" panose="020B0502020202020204" pitchFamily="34" charset="0"/>
              </a:rPr>
              <a:t>A branch of AI focused on enabling computers to understand, interpret, and generate human language.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computers to understand and talk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Google Translate, which can translate text from one language to another.</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Scenario: Training a program to predict house prices. You give it examples of houses with their sizes, locations, and prices (the "answer key").Unsupervised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a:t>
            </a:r>
            <a:r>
              <a:rPr lang="en-US" sz="2800" dirty="0" err="1">
                <a:solidFill>
                  <a:schemeClr val="bg1"/>
                </a:solidFill>
                <a:latin typeface="Century Gothic" panose="020B0502020202020204" pitchFamily="34" charset="0"/>
              </a:rPr>
              <a:t>time.Training</a:t>
            </a:r>
            <a:r>
              <a:rPr lang="en-US" sz="2800" dirty="0">
                <a:solidFill>
                  <a:schemeClr val="bg1"/>
                </a:solidFill>
                <a:latin typeface="Century Gothic" panose="020B0502020202020204" pitchFamily="34" charset="0"/>
              </a:rPr>
              <a:t> Data: The data used to train a model. Simple: The examples you show the computer to learn from. Scenario: All the photos of cats and dogs you use to train the image recognition </a:t>
            </a:r>
            <a:r>
              <a:rPr lang="en-US" sz="2800" dirty="0" err="1">
                <a:solidFill>
                  <a:schemeClr val="bg1"/>
                </a:solidFill>
                <a:latin typeface="Century Gothic" panose="020B0502020202020204" pitchFamily="34" charset="0"/>
              </a:rPr>
              <a:t>software.Test</a:t>
            </a:r>
            <a:r>
              <a:rPr lang="en-US" sz="2800" dirty="0">
                <a:solidFill>
                  <a:schemeClr val="bg1"/>
                </a:solidFill>
                <a:latin typeface="Century Gothic" panose="020B0502020202020204" pitchFamily="34" charset="0"/>
              </a:rPr>
              <a:t> Data: Data used to check how well the trained model performs on new data. Simple: Showing the computer pictures it hasn't seen before to see if it learned correctly. Scenario: Using a different set of cat and dog photos to test the image recognition </a:t>
            </a:r>
            <a:r>
              <a:rPr lang="en-US" sz="2800" dirty="0" err="1">
                <a:solidFill>
                  <a:schemeClr val="bg1"/>
                </a:solidFill>
                <a:latin typeface="Century Gothic" panose="020B0502020202020204" pitchFamily="34" charset="0"/>
              </a:rPr>
              <a:t>software.Feature</a:t>
            </a:r>
            <a:r>
              <a:rPr lang="en-US" sz="2800" dirty="0">
                <a:solidFill>
                  <a:schemeClr val="bg1"/>
                </a:solidFill>
                <a:latin typeface="Century Gothic" panose="020B0502020202020204" pitchFamily="34" charset="0"/>
              </a:rPr>
              <a:t>: A measurable characteristic. Simple: A detail about something. Scenario: In predicting house prices, features are size, location, number of rooms, </a:t>
            </a:r>
            <a:r>
              <a:rPr lang="en-US" sz="2800" dirty="0" err="1">
                <a:solidFill>
                  <a:schemeClr val="bg1"/>
                </a:solidFill>
                <a:latin typeface="Century Gothic" panose="020B0502020202020204" pitchFamily="34" charset="0"/>
              </a:rPr>
              <a:t>etc.Model</a:t>
            </a:r>
            <a:r>
              <a:rPr lang="en-US" sz="2800" dirty="0">
                <a:solidFill>
                  <a:schemeClr val="bg1"/>
                </a:solidFill>
                <a:latin typeface="Century Gothic" panose="020B0502020202020204" pitchFamily="34" charset="0"/>
              </a:rPr>
              <a:t>: A mathematical representation of learned patterns. Simple: The rules the computer learns. Scenario: The formula the computer uses to predict house </a:t>
            </a:r>
            <a:r>
              <a:rPr lang="en-US" sz="2800" dirty="0" err="1">
                <a:solidFill>
                  <a:schemeClr val="bg1"/>
                </a:solidFill>
                <a:latin typeface="Century Gothic" panose="020B0502020202020204" pitchFamily="34" charset="0"/>
              </a:rPr>
              <a:t>prices.Algorithm</a:t>
            </a:r>
            <a:r>
              <a:rPr lang="en-US" sz="2800" dirty="0">
                <a:solidFill>
                  <a:schemeClr val="bg1"/>
                </a:solidFill>
                <a:latin typeface="Century Gothic" panose="020B0502020202020204" pitchFamily="34" charset="0"/>
              </a:rPr>
              <a:t>: The specific set of rules or instructions used for learning. Simple: The method the computer uses to learn. Scenario: Different ways of training a computer, like different study </a:t>
            </a:r>
            <a:r>
              <a:rPr lang="en-US" sz="2800" dirty="0" err="1">
                <a:solidFill>
                  <a:schemeClr val="bg1"/>
                </a:solidFill>
                <a:latin typeface="Century Gothic" panose="020B0502020202020204" pitchFamily="34" charset="0"/>
              </a:rPr>
              <a:t>techniques.Overfitting</a:t>
            </a:r>
            <a:r>
              <a:rPr lang="en-US" sz="2800" dirty="0">
                <a:solidFill>
                  <a:schemeClr val="bg1"/>
                </a:solidFill>
                <a:latin typeface="Century Gothic" panose="020B0502020202020204" pitchFamily="34" charset="0"/>
              </a:rPr>
              <a:t>: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a:t>
            </a:r>
            <a:r>
              <a:rPr lang="en-US" sz="2800" dirty="0" err="1">
                <a:solidFill>
                  <a:schemeClr val="bg1"/>
                </a:solidFill>
                <a:latin typeface="Century Gothic" panose="020B0502020202020204" pitchFamily="34" charset="0"/>
              </a:rPr>
              <a:t>seen.Underfitting</a:t>
            </a:r>
            <a:r>
              <a:rPr lang="en-US" sz="2800" dirty="0">
                <a:solidFill>
                  <a:schemeClr val="bg1"/>
                </a:solidFill>
                <a:latin typeface="Century Gothic" panose="020B0502020202020204" pitchFamily="34" charset="0"/>
              </a:rPr>
              <a:t>: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9DC3D780-7C2A-3285-0710-4492F4CBAE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231550D-6D77-DAB7-6734-5CD441F891ED}"/>
              </a:ext>
            </a:extLst>
          </p:cNvPr>
          <p:cNvSpPr>
            <a:spLocks noGrp="1"/>
          </p:cNvSpPr>
          <p:nvPr>
            <p:ph type="sldNum" sz="quarter" idx="12"/>
          </p:nvPr>
        </p:nvSpPr>
        <p:spPr/>
        <p:txBody>
          <a:bodyPr/>
          <a:lstStyle/>
          <a:p>
            <a:fld id="{7F537688-BEAE-4904-826F-1C1E0645A5D0}" type="slidenum">
              <a:rPr lang="en-US" sz="2000" smtClean="0"/>
              <a:t>156</a:t>
            </a:fld>
            <a:endParaRPr lang="en-US" sz="2000" dirty="0"/>
          </a:p>
        </p:txBody>
      </p:sp>
      <p:sp>
        <p:nvSpPr>
          <p:cNvPr id="7" name="TextBox 6">
            <a:extLst>
              <a:ext uri="{FF2B5EF4-FFF2-40B4-BE49-F238E27FC236}">
                <a16:creationId xmlns:a16="http://schemas.microsoft.com/office/drawing/2014/main" id="{5D6EBFD3-BE73-674F-0E8B-E2205F8F5D6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62247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dirty="0">
                <a:solidFill>
                  <a:schemeClr val="bg1"/>
                </a:solidFill>
                <a:latin typeface="Century Gothic" panose="020B0502020202020204" pitchFamily="34" charset="0"/>
              </a:rPr>
              <a:t>ML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7373215" y="5328554"/>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skills on how Artificial Intelligence Models are built, learn Machine Learning,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5000852" y="4032526"/>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too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4"/>
            <a:ext cx="7411709" cy="4023360"/>
          </a:xfrm>
        </p:spPr>
        <p:txBody>
          <a:bodyPr>
            <a:normAutofit/>
          </a:bodyPr>
          <a:lstStyle/>
          <a:p>
            <a:pPr marL="0" indent="0">
              <a:lnSpc>
                <a:spcPct val="100000"/>
              </a:lnSpc>
              <a:buNone/>
            </a:pPr>
            <a:r>
              <a:rPr lang="en-US" dirty="0">
                <a:solidFill>
                  <a:schemeClr val="bg1"/>
                </a:solidFill>
                <a:latin typeface="Century Gothic" panose="020B0502020202020204" pitchFamily="34" charset="0"/>
              </a:rPr>
              <a:t>NLP helps computers understand and talk like humans. </a:t>
            </a:r>
          </a:p>
          <a:p>
            <a:pPr marL="0" indent="0">
              <a:lnSpc>
                <a:spcPct val="100000"/>
              </a:lnSpc>
              <a:buNone/>
            </a:pPr>
            <a:r>
              <a:rPr lang="en-US" dirty="0">
                <a:solidFill>
                  <a:schemeClr val="bg1"/>
                </a:solidFill>
                <a:latin typeface="Century Gothic" panose="020B0502020202020204" pitchFamily="34" charset="0"/>
              </a:rPr>
              <a:t>It enables computers to read, interpret, and generate human-like text. </a:t>
            </a:r>
          </a:p>
          <a:p>
            <a:pPr marL="0" indent="0">
              <a:lnSpc>
                <a:spcPct val="100000"/>
              </a:lnSpc>
              <a:buNone/>
            </a:pPr>
            <a:r>
              <a:rPr lang="en-US" dirty="0">
                <a:solidFill>
                  <a:schemeClr val="bg1"/>
                </a:solidFill>
                <a:latin typeface="Century Gothic" panose="020B0502020202020204" pitchFamily="34" charset="0"/>
              </a:rPr>
              <a:t>It allows your phone to predict your next word, understand voice commands, and translate languages.</a:t>
            </a:r>
          </a:p>
          <a:p>
            <a:pPr marL="0" indent="0">
              <a:lnSpc>
                <a:spcPct val="100000"/>
              </a:lnSpc>
              <a:buNone/>
            </a:pPr>
            <a:r>
              <a:rPr lang="en-US"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sp>
        <p:nvSpPr>
          <p:cNvPr id="7" name="TextBox 6">
            <a:extLst>
              <a:ext uri="{FF2B5EF4-FFF2-40B4-BE49-F238E27FC236}">
                <a16:creationId xmlns:a16="http://schemas.microsoft.com/office/drawing/2014/main" id="{372091BA-AE84-5C9B-E986-55BF909ED850}"/>
              </a:ext>
            </a:extLst>
          </p:cNvPr>
          <p:cNvSpPr txBox="1"/>
          <p:nvPr/>
        </p:nvSpPr>
        <p:spPr>
          <a:xfrm>
            <a:off x="818409" y="5379526"/>
            <a:ext cx="10616142"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8508989" y="1737333"/>
            <a:ext cx="3365302" cy="3004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1EBAB4-1246-BAF4-C2CC-DAEC6AE37862}"/>
              </a:ext>
            </a:extLst>
          </p:cNvPr>
          <p:cNvSpPr txBox="1"/>
          <p:nvPr/>
        </p:nvSpPr>
        <p:spPr>
          <a:xfrm rot="21424517">
            <a:off x="8072466" y="4952927"/>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spTree>
    <p:extLst>
      <p:ext uri="{BB962C8B-B14F-4D97-AF65-F5344CB8AC3E}">
        <p14:creationId xmlns:p14="http://schemas.microsoft.com/office/powerpoint/2010/main" val="1133961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6505D5-14C0-79DC-4C78-5980AFE99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70417-087E-28E1-60DD-B1F3C490D204}"/>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A1EEBD56-ED46-7C65-7688-37C794FB574D}"/>
              </a:ext>
            </a:extLst>
          </p:cNvPr>
          <p:cNvSpPr>
            <a:spLocks noGrp="1"/>
          </p:cNvSpPr>
          <p:nvPr>
            <p:ph idx="1"/>
          </p:nvPr>
        </p:nvSpPr>
        <p:spPr>
          <a:xfrm>
            <a:off x="1097280" y="1845734"/>
            <a:ext cx="10276311" cy="4023360"/>
          </a:xfrm>
        </p:spPr>
        <p:txBody>
          <a:bodyPr>
            <a:normAutofit fontScale="92500" lnSpcReduction="10000"/>
          </a:bodyPr>
          <a:lstStyle/>
          <a:p>
            <a:pPr>
              <a:lnSpc>
                <a:spcPct val="100000"/>
              </a:lnSpc>
            </a:pPr>
            <a:r>
              <a:rPr lang="en-US" b="1" dirty="0">
                <a:solidFill>
                  <a:schemeClr val="bg1"/>
                </a:solidFill>
                <a:latin typeface="Century Gothic" panose="020B0502020202020204" pitchFamily="34" charset="0"/>
              </a:rPr>
              <a:t>Voice Assistants 🎙️: </a:t>
            </a:r>
            <a:r>
              <a:rPr lang="en-US"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b="1" dirty="0">
                <a:solidFill>
                  <a:schemeClr val="bg1"/>
                </a:solidFill>
                <a:latin typeface="Century Gothic" panose="020B0502020202020204" pitchFamily="34" charset="0"/>
              </a:rPr>
              <a:t>Chatbots 💬: </a:t>
            </a:r>
            <a:r>
              <a:rPr lang="en-US" dirty="0">
                <a:solidFill>
                  <a:schemeClr val="bg1"/>
                </a:solidFill>
                <a:latin typeface="Century Gothic" panose="020B0502020202020204" pitchFamily="34" charset="0"/>
              </a:rPr>
              <a:t>Websites use NLP-powered bots to answer your questions instantly.</a:t>
            </a:r>
          </a:p>
          <a:p>
            <a:pPr>
              <a:lnSpc>
                <a:spcPct val="100000"/>
              </a:lnSpc>
            </a:pPr>
            <a:r>
              <a:rPr lang="en-US" b="1" dirty="0">
                <a:solidFill>
                  <a:schemeClr val="bg1"/>
                </a:solidFill>
                <a:latin typeface="Century Gothic" panose="020B0502020202020204" pitchFamily="34" charset="0"/>
              </a:rPr>
              <a:t>Autocorrect &amp; Predictive Text 📱: </a:t>
            </a:r>
            <a:r>
              <a:rPr lang="en-US" dirty="0">
                <a:solidFill>
                  <a:schemeClr val="bg1"/>
                </a:solidFill>
                <a:latin typeface="Century Gothic" panose="020B0502020202020204" pitchFamily="34" charset="0"/>
              </a:rPr>
              <a:t>Your phone suggests next words while typing to speed things up, Also can correct spellings when you typed wrongly.</a:t>
            </a:r>
          </a:p>
          <a:p>
            <a:pPr>
              <a:lnSpc>
                <a:spcPct val="100000"/>
              </a:lnSpc>
            </a:pPr>
            <a:r>
              <a:rPr lang="en-US" b="1" dirty="0">
                <a:solidFill>
                  <a:schemeClr val="bg1"/>
                </a:solidFill>
                <a:latin typeface="Century Gothic" panose="020B0502020202020204" pitchFamily="34" charset="0"/>
              </a:rPr>
              <a:t>Search Engines 🔍: </a:t>
            </a:r>
            <a:r>
              <a:rPr lang="en-US" dirty="0">
                <a:solidFill>
                  <a:schemeClr val="bg1"/>
                </a:solidFill>
                <a:latin typeface="Century Gothic" panose="020B0502020202020204" pitchFamily="34" charset="0"/>
              </a:rPr>
              <a:t>To understands what you mean, even if you type a messy query.</a:t>
            </a:r>
          </a:p>
          <a:p>
            <a:pPr>
              <a:lnSpc>
                <a:spcPct val="100000"/>
              </a:lnSpc>
            </a:pPr>
            <a:r>
              <a:rPr lang="en-US" b="1" dirty="0">
                <a:solidFill>
                  <a:schemeClr val="bg1"/>
                </a:solidFill>
                <a:latin typeface="Century Gothic" panose="020B0502020202020204" pitchFamily="34" charset="0"/>
              </a:rPr>
              <a:t>Translation Apps 🌍: </a:t>
            </a:r>
            <a:r>
              <a:rPr lang="en-US" dirty="0">
                <a:solidFill>
                  <a:schemeClr val="bg1"/>
                </a:solidFill>
                <a:latin typeface="Century Gothic" panose="020B0502020202020204" pitchFamily="34" charset="0"/>
              </a:rPr>
              <a:t>Google Translate helps you understand different languages.</a:t>
            </a:r>
          </a:p>
          <a:p>
            <a:pPr>
              <a:lnSpc>
                <a:spcPct val="100000"/>
              </a:lnSpc>
            </a:pPr>
            <a:r>
              <a:rPr lang="en-US" b="1" dirty="0">
                <a:solidFill>
                  <a:schemeClr val="bg1"/>
                </a:solidFill>
                <a:latin typeface="Century Gothic" panose="020B0502020202020204" pitchFamily="34" charset="0"/>
              </a:rPr>
              <a:t>Spam Filters 📧:</a:t>
            </a:r>
            <a:r>
              <a:rPr lang="en-US" dirty="0">
                <a:solidFill>
                  <a:schemeClr val="bg1"/>
                </a:solidFill>
                <a:latin typeface="Century Gothic" panose="020B0502020202020204" pitchFamily="34" charset="0"/>
              </a:rPr>
              <a:t> Your email sorting out spam messages automatically.</a:t>
            </a:r>
          </a:p>
          <a:p>
            <a:pPr>
              <a:lnSpc>
                <a:spcPct val="100000"/>
              </a:lnSpc>
            </a:pPr>
            <a:r>
              <a:rPr lang="en-US" b="1" dirty="0">
                <a:solidFill>
                  <a:schemeClr val="bg1"/>
                </a:solidFill>
                <a:latin typeface="Century Gothic" panose="020B0502020202020204" pitchFamily="34" charset="0"/>
              </a:rPr>
              <a:t>Sentiment Analysis 😃😡: </a:t>
            </a:r>
            <a:r>
              <a:rPr lang="en-US"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62FB5830-7DD2-0773-75CE-D5246AF97A6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DE12D1-EFAE-1B20-B17F-098F75B97966}"/>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sp>
        <p:nvSpPr>
          <p:cNvPr id="7" name="TextBox 6">
            <a:extLst>
              <a:ext uri="{FF2B5EF4-FFF2-40B4-BE49-F238E27FC236}">
                <a16:creationId xmlns:a16="http://schemas.microsoft.com/office/drawing/2014/main" id="{297DE6F2-B903-6204-8E5B-EE16658FA41D}"/>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1E8120B6-3A7C-169B-1091-85058FBF1DE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130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023360"/>
          </a:xfrm>
        </p:spPr>
        <p:txBody>
          <a:bodyPr>
            <a:normAutofit fontScale="92500"/>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7" name="TextBox 6">
            <a:extLst>
              <a:ext uri="{FF2B5EF4-FFF2-40B4-BE49-F238E27FC236}">
                <a16:creationId xmlns:a16="http://schemas.microsoft.com/office/drawing/2014/main" id="{1AD315A7-3CA4-9F48-A8A6-90B7E1E84D6C}"/>
              </a:ext>
            </a:extLst>
          </p:cNvPr>
          <p:cNvSpPr txBox="1"/>
          <p:nvPr/>
        </p:nvSpPr>
        <p:spPr>
          <a:xfrm>
            <a:off x="2234187" y="5964384"/>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a:t>
            </a:r>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157613" y="331642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2979763"/>
          </a:xfrm>
        </p:spPr>
        <p:txBody>
          <a:bodyPr>
            <a:normAutofit fontScale="92500" lnSpcReduction="200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ensure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a:lnSpc>
                <a:spcPct val="100000"/>
              </a:lnSpc>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956489" y="4716909"/>
            <a:ext cx="10171665" cy="1323439"/>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If working online, </a:t>
            </a:r>
          </a:p>
          <a:p>
            <a:pPr algn="ctr"/>
            <a:r>
              <a:rPr lang="en-US" sz="4000" b="1" spc="65" dirty="0">
                <a:solidFill>
                  <a:srgbClr val="FFFFFF"/>
                </a:solidFill>
                <a:latin typeface="Bradley Hand ITC" panose="03070402050302030203" pitchFamily="66" charset="0"/>
                <a:cs typeface="Arial"/>
              </a:rPr>
              <a:t>Visit google </a:t>
            </a:r>
            <a:r>
              <a:rPr lang="en-US" sz="4000" b="1" spc="65" dirty="0" err="1">
                <a:solidFill>
                  <a:srgbClr val="FFFFFF"/>
                </a:solidFill>
                <a:latin typeface="Bradley Hand ITC" panose="03070402050302030203" pitchFamily="66" charset="0"/>
                <a:cs typeface="Arial"/>
              </a:rPr>
              <a:t>colab</a:t>
            </a:r>
            <a:r>
              <a:rPr lang="en-US" sz="4000" b="1" spc="65" dirty="0">
                <a:solidFill>
                  <a:srgbClr val="FFFFFF"/>
                </a:solidFill>
                <a:latin typeface="Bradley Hand ITC" panose="03070402050302030203" pitchFamily="66" charset="0"/>
                <a:cs typeface="Arial"/>
              </a:rPr>
              <a:t> and let’s start</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408756"/>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28</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29</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Twice weekly throughout the month of March.</a:t>
            </a:r>
          </a:p>
          <a:p>
            <a:pPr>
              <a:lnSpc>
                <a:spcPct val="150000"/>
              </a:lnSpc>
            </a:pPr>
            <a:r>
              <a:rPr lang="en-US" sz="2800" dirty="0">
                <a:solidFill>
                  <a:schemeClr val="bg1"/>
                </a:solidFill>
                <a:latin typeface="Century Gothic" panose="020B0502020202020204" pitchFamily="34" charset="0"/>
              </a:rPr>
              <a:t>8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000852" y="4032527"/>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Days are not so specific, my schedule can be OUCH, </a:t>
            </a:r>
          </a:p>
          <a:p>
            <a:pPr>
              <a:lnSpc>
                <a:spcPts val="4305"/>
              </a:lnSpc>
            </a:pPr>
            <a:r>
              <a:rPr lang="en-US" sz="2400" b="1" spc="65" dirty="0">
                <a:solidFill>
                  <a:srgbClr val="FFFFFF"/>
                </a:solidFill>
                <a:latin typeface="Bradley Hand ITC" panose="03070402050302030203" pitchFamily="66" charset="0"/>
                <a:cs typeface="Arial"/>
              </a:rPr>
              <a:t>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37</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38</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Anyone willing to learn something new</a:t>
            </a:r>
          </a:p>
          <a:p>
            <a:pPr>
              <a:lnSpc>
                <a:spcPct val="150000"/>
              </a:lnSpc>
            </a:pPr>
            <a:r>
              <a:rPr lang="en-US" sz="2800" dirty="0">
                <a:solidFill>
                  <a:schemeClr val="bg1"/>
                </a:solidFill>
                <a:latin typeface="Century Gothic" panose="020B0502020202020204" pitchFamily="34" charset="0"/>
              </a:rPr>
              <a:t>You aspire to work as a Data Scientist</a:t>
            </a:r>
          </a:p>
          <a:p>
            <a:pPr>
              <a:lnSpc>
                <a:spcPct val="150000"/>
              </a:lnSpc>
            </a:pPr>
            <a:r>
              <a:rPr lang="en-US" sz="2800" dirty="0">
                <a:solidFill>
                  <a:schemeClr val="bg1"/>
                </a:solidFill>
                <a:latin typeface="Century Gothic" panose="020B0502020202020204" pitchFamily="34" charset="0"/>
              </a:rPr>
              <a:t>You aspire to work as a Machine Learning Engr.</a:t>
            </a:r>
          </a:p>
          <a:p>
            <a:pPr>
              <a:lnSpc>
                <a:spcPct val="150000"/>
              </a:lnSpc>
            </a:pPr>
            <a:r>
              <a:rPr lang="en-US" sz="2800" dirty="0">
                <a:solidFill>
                  <a:schemeClr val="bg1"/>
                </a:solidFill>
                <a:latin typeface="Century Gothic" panose="020B0502020202020204" pitchFamily="34" charset="0"/>
              </a:rPr>
              <a:t>You are a researcher with interest in AI</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6596780" y="5211593"/>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spTree>
    <p:extLst>
      <p:ext uri="{BB962C8B-B14F-4D97-AF65-F5344CB8AC3E}">
        <p14:creationId xmlns:p14="http://schemas.microsoft.com/office/powerpoint/2010/main" val="3535747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92500" lnSpcReduction="1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722317" y="4677346"/>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4C95E5-F328-9F54-5187-B5FFC41CD038}"/>
              </a:ext>
            </a:extLst>
          </p:cNvPr>
          <p:cNvSpPr txBox="1"/>
          <p:nvPr/>
        </p:nvSpPr>
        <p:spPr>
          <a:xfrm rot="21421172">
            <a:off x="7798680" y="5136954"/>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NLTK == Python Natural Language Toolkit. It’s a package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31256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80" y="1845733"/>
            <a:ext cx="10058400" cy="4057126"/>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784A23-35F9-5BC7-2AEF-2CD34695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D8043-7525-4C56-FC93-619B732AAC6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FC4A9CEB-04AA-D64A-CA64-CD7505540DF8}"/>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Have some experience handling data</a:t>
            </a:r>
          </a:p>
          <a:p>
            <a:pPr>
              <a:lnSpc>
                <a:spcPct val="150000"/>
              </a:lnSpc>
            </a:pPr>
            <a:r>
              <a:rPr lang="en-US" sz="2800" dirty="0">
                <a:solidFill>
                  <a:schemeClr val="bg1"/>
                </a:solidFill>
                <a:latin typeface="Century Gothic" panose="020B0502020202020204" pitchFamily="34" charset="0"/>
              </a:rPr>
              <a:t>Understand basic python programming language</a:t>
            </a:r>
          </a:p>
          <a:p>
            <a:pPr>
              <a:lnSpc>
                <a:spcPct val="150000"/>
              </a:lnSpc>
            </a:pPr>
            <a:r>
              <a:rPr lang="en-US" sz="2800" dirty="0">
                <a:solidFill>
                  <a:schemeClr val="bg1"/>
                </a:solidFill>
                <a:latin typeface="Century Gothic" panose="020B0502020202020204" pitchFamily="34" charset="0"/>
              </a:rPr>
              <a:t>Have some idea about ML and Deep learning</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D64C44A6-1EEC-BE18-C8FE-0E7DD65A6948}"/>
              </a:ext>
            </a:extLst>
          </p:cNvPr>
          <p:cNvSpPr txBox="1"/>
          <p:nvPr/>
        </p:nvSpPr>
        <p:spPr>
          <a:xfrm rot="21321536">
            <a:off x="5519655" y="4778567"/>
            <a:ext cx="7524052" cy="830997"/>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You ticked all the </a:t>
            </a:r>
            <a:r>
              <a:rPr lang="en-US" sz="2400" b="1" spc="65" dirty="0" err="1">
                <a:solidFill>
                  <a:srgbClr val="FFFFFF"/>
                </a:solidFill>
                <a:latin typeface="Bradley Hand ITC" panose="03070402050302030203" pitchFamily="66" charset="0"/>
                <a:cs typeface="Arial"/>
              </a:rPr>
              <a:t>boxex</a:t>
            </a:r>
            <a:r>
              <a:rPr lang="en-US" sz="2400" b="1" spc="65" dirty="0">
                <a:solidFill>
                  <a:srgbClr val="FFFFFF"/>
                </a:solidFill>
                <a:latin typeface="Bradley Hand ITC" panose="03070402050302030203" pitchFamily="66" charset="0"/>
                <a:cs typeface="Arial"/>
              </a:rPr>
              <a:t>??? </a:t>
            </a:r>
          </a:p>
          <a:p>
            <a:r>
              <a:rPr lang="en-US" sz="2400" b="1" spc="65" dirty="0">
                <a:solidFill>
                  <a:srgbClr val="FFFFFF"/>
                </a:solidFill>
                <a:latin typeface="Bradley Hand ITC" panose="03070402050302030203" pitchFamily="66" charset="0"/>
                <a:cs typeface="Arial"/>
              </a:rPr>
              <a:t>Let’s </a:t>
            </a:r>
            <a:r>
              <a:rPr lang="en-US" sz="2400" b="1" spc="65" dirty="0" err="1">
                <a:solidFill>
                  <a:srgbClr val="FFFFFF"/>
                </a:solidFill>
                <a:latin typeface="Bradley Hand ITC" panose="03070402050302030203" pitchFamily="66" charset="0"/>
                <a:cs typeface="Arial"/>
              </a:rPr>
              <a:t>Gooooooo</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7EBCBCF3-64B4-685D-DEFF-1410900CE0B9}"/>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296C0FB-35C7-E348-5B54-D98BB9B15121}"/>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spTree>
    <p:extLst>
      <p:ext uri="{BB962C8B-B14F-4D97-AF65-F5344CB8AC3E}">
        <p14:creationId xmlns:p14="http://schemas.microsoft.com/office/powerpoint/2010/main" val="427809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50</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51</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845733"/>
            <a:ext cx="10058400" cy="4057126"/>
          </a:xfrm>
        </p:spPr>
        <p:txBody>
          <a:bodyPr>
            <a:normAutofit fontScale="92500"/>
          </a:bodyPr>
          <a:lstStyle/>
          <a:p>
            <a:pPr marL="0" indent="0">
              <a:lnSpc>
                <a:spcPct val="150000"/>
              </a:lnSpc>
              <a:buNone/>
            </a:pPr>
            <a:r>
              <a:rPr lang="en-US" dirty="0">
                <a:solidFill>
                  <a:schemeClr val="bg1"/>
                </a:solidFill>
                <a:latin typeface="Century Gothic" panose="020B0502020202020204" pitchFamily="34" charset="0"/>
              </a:rPr>
              <a:t>Question: Given this raw text:👉</a:t>
            </a:r>
          </a:p>
          <a:p>
            <a:pPr marL="0" indent="0">
              <a:lnSpc>
                <a:spcPct val="150000"/>
              </a:lnSpc>
              <a:buNone/>
            </a:pPr>
            <a:r>
              <a:rPr lang="en-US"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dirty="0">
                <a:solidFill>
                  <a:schemeClr val="bg1"/>
                </a:solidFill>
                <a:latin typeface="Century Gothic" panose="020B0502020202020204" pitchFamily="34" charset="0"/>
              </a:rPr>
              <a:t>4️⃣ Stemming &amp; Lemmatization: If we use:</a:t>
            </a:r>
          </a:p>
          <a:p>
            <a:pPr marL="0" indent="0">
              <a:lnSpc>
                <a:spcPct val="150000"/>
              </a:lnSpc>
              <a:buNone/>
            </a:pPr>
            <a:r>
              <a:rPr lang="en-US"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800" y="3151634"/>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a:t>
            </a:r>
          </a:p>
          <a:p>
            <a:pPr>
              <a:lnSpc>
                <a:spcPct val="120000"/>
              </a:lnSpc>
            </a:pPr>
            <a:r>
              <a:rPr lang="en-US" sz="2400" dirty="0">
                <a:solidFill>
                  <a:srgbClr val="DD9C19"/>
                </a:solidFill>
                <a:latin typeface="Century Gothic" panose="020B0502020202020204" pitchFamily="34" charset="0"/>
              </a:rPr>
              <a:t>"clean" → "clean" (remains the same)</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79" y="2915216"/>
            <a:ext cx="10436835" cy="3656181"/>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"amazing" (unchanged)</a:t>
            </a:r>
          </a:p>
          <a:p>
            <a:pPr>
              <a:lnSpc>
                <a:spcPct val="120000"/>
              </a:lnSpc>
            </a:pPr>
            <a:r>
              <a:rPr lang="en-US" sz="2400" dirty="0">
                <a:solidFill>
                  <a:srgbClr val="DD9C19"/>
                </a:solidFill>
                <a:latin typeface="Century Gothic" panose="020B0502020202020204" pitchFamily="34" charset="0"/>
              </a:rPr>
              <a:t>"clean" → "clean“</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112922"/>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097280" y="5251010"/>
            <a:ext cx="10436835" cy="916420"/>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879004"/>
            <a:ext cx="10436835" cy="3422208"/>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 Try This! 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grew is a token.</a:t>
            </a:r>
          </a:p>
          <a:p>
            <a:pPr marL="0" indent="0">
              <a:lnSpc>
                <a:spcPct val="150000"/>
              </a:lnSpc>
              <a:buNone/>
            </a:pPr>
            <a:r>
              <a:rPr lang="en-US" sz="3200" dirty="0">
                <a:solidFill>
                  <a:schemeClr val="bg1"/>
                </a:solidFill>
                <a:latin typeface="Century Gothic" panose="020B0502020202020204" pitchFamily="34" charset="0"/>
              </a:rPr>
              <a:t>Pretty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400" dirty="0">
                <a:solidFill>
                  <a:schemeClr val="bg1"/>
                </a:solidFill>
                <a:latin typeface="Century Gothic" panose="020B0502020202020204" pitchFamily="34" charset="0"/>
              </a:rPr>
              <a:t>Example:</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["The cat sat on the mat.", "The dog barked."]</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90355"/>
            <a:ext cx="8299269" cy="3933034"/>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 </a:t>
            </a:r>
          </a:p>
          <a:p>
            <a:pPr marL="0" indent="0">
              <a:lnSpc>
                <a:spcPct val="100000"/>
              </a:lnSpc>
              <a:buNone/>
            </a:pPr>
            <a:r>
              <a:rPr lang="en-US" sz="2400" dirty="0">
                <a:solidFill>
                  <a:schemeClr val="bg1"/>
                </a:solidFill>
                <a:latin typeface="Century Gothic" panose="020B0502020202020204" pitchFamily="34" charset="0"/>
              </a:rPr>
              <a:t>['The', 'cat', 'sat', 'on', 'the', 'mat', '.', 'The', 'dog', 'barked', '.’] </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377440"/>
            <a:ext cx="9251100" cy="3845949"/>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'out-of-vocabulary' (OOV)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a:p>
            <a:r>
              <a:rPr lang="en-US"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Byte Pair Encoding (BPE) and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6475" r="27932" b="21206"/>
          <a:stretch/>
        </p:blipFill>
        <p:spPr>
          <a:xfrm>
            <a:off x="977686" y="2314575"/>
            <a:ext cx="11146455" cy="4095648"/>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69FDC1B-84D3-6ADE-DA0D-A1C069B65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B37974-2BA2-0227-42C6-F03DFA766A8D}"/>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42D3641D-8313-00C8-FBFF-6170F6A0C34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0DF86F34-E095-ADC9-8299-4B962E84F16E}"/>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E1D4803-2259-09F8-20A0-2AEFD263B666}"/>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3E29946-FE5F-E0D5-6C05-EA11728719B6}"/>
              </a:ext>
            </a:extLst>
          </p:cNvPr>
          <p:cNvSpPr>
            <a:spLocks noGrp="1"/>
          </p:cNvSpPr>
          <p:nvPr>
            <p:ph type="sldNum" sz="quarter" idx="12"/>
          </p:nvPr>
        </p:nvSpPr>
        <p:spPr/>
        <p:txBody>
          <a:bodyPr/>
          <a:lstStyle/>
          <a:p>
            <a:fld id="{7F537688-BEAE-4904-826F-1C1E0645A5D0}" type="slidenum">
              <a:rPr lang="en-US" sz="1800" smtClean="0"/>
              <a:t>75</a:t>
            </a:fld>
            <a:endParaRPr lang="en-US" sz="1800" dirty="0"/>
          </a:p>
        </p:txBody>
      </p:sp>
    </p:spTree>
    <p:extLst>
      <p:ext uri="{BB962C8B-B14F-4D97-AF65-F5344CB8AC3E}">
        <p14:creationId xmlns:p14="http://schemas.microsoft.com/office/powerpoint/2010/main" val="6709730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 (EMBEDDING)</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76</a:t>
            </a:fld>
            <a:endParaRPr lang="en-US" sz="1800" dirty="0"/>
          </a:p>
        </p:txBody>
      </p:sp>
    </p:spTree>
    <p:extLst>
      <p:ext uri="{BB962C8B-B14F-4D97-AF65-F5344CB8AC3E}">
        <p14:creationId xmlns:p14="http://schemas.microsoft.com/office/powerpoint/2010/main" val="8779869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from sentiment analysis to machine translation,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321536">
            <a:off x="5539695" y="5024119"/>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67230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the appeared just once in the generated list called 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80" y="1845735"/>
            <a:ext cx="10404244"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 Again, simple, but doesn't capture semantic relationships. Often used as a preliminary step, especially for word embeddings.</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956020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One-Hot Encoding: </a:t>
            </a:r>
            <a:r>
              <a:rPr lang="en-US" sz="24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400" dirty="0">
                <a:solidFill>
                  <a:schemeClr val="bg1"/>
                </a:solidFill>
                <a:latin typeface="Century Gothic" panose="020B0502020202020204" pitchFamily="34" charset="0"/>
              </a:rPr>
              <a:t>In this approach, the words of natural language in a sentence </a:t>
            </a:r>
            <a:r>
              <a:rPr lang="en-US" sz="2400" b="1" dirty="0">
                <a:solidFill>
                  <a:schemeClr val="bg1"/>
                </a:solidFill>
                <a:latin typeface="Century Gothic" panose="020B0502020202020204" pitchFamily="34" charset="0"/>
              </a:rPr>
              <a:t>(e.g., “the,” “bat,” “sat,” “on,” “the,” and “cat”) </a:t>
            </a:r>
            <a:r>
              <a:rPr lang="en-US" sz="2400" dirty="0">
                <a:solidFill>
                  <a:schemeClr val="bg1"/>
                </a:solidFill>
                <a:latin typeface="Century Gothic" panose="020B0502020202020204" pitchFamily="34" charset="0"/>
              </a:rPr>
              <a:t>are represented by the columns of a matrix. Each row in the matrix, meanwhile, represents a unique word.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845735"/>
            <a:ext cx="71691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87</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266399" y="1845735"/>
            <a:ext cx="3689266" cy="2851695"/>
          </a:xfrm>
          <a:prstGeom prst="rect">
            <a:avLst/>
          </a:prstGeom>
        </p:spPr>
      </p:pic>
    </p:spTree>
    <p:extLst>
      <p:ext uri="{BB962C8B-B14F-4D97-AF65-F5344CB8AC3E}">
        <p14:creationId xmlns:p14="http://schemas.microsoft.com/office/powerpoint/2010/main" val="2513370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3006922"/>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88</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1164F3E8-C3A5-E20A-8C36-1FF7E349B963}"/>
              </a:ext>
            </a:extLst>
          </p:cNvPr>
          <p:cNvPicPr>
            <a:picLocks noChangeAspect="1"/>
          </p:cNvPicPr>
          <p:nvPr/>
        </p:nvPicPr>
        <p:blipFill>
          <a:blip r:embed="rId2"/>
          <a:srcRect l="5663" t="25333" r="21658" b="53512"/>
          <a:stretch/>
        </p:blipFill>
        <p:spPr>
          <a:xfrm>
            <a:off x="1097280" y="4689935"/>
            <a:ext cx="10576592" cy="1731654"/>
          </a:xfrm>
          <a:prstGeom prst="rect">
            <a:avLst/>
          </a:prstGeom>
        </p:spPr>
      </p:pic>
    </p:spTree>
    <p:extLst>
      <p:ext uri="{BB962C8B-B14F-4D97-AF65-F5344CB8AC3E}">
        <p14:creationId xmlns:p14="http://schemas.microsoft.com/office/powerpoint/2010/main" val="38886744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362139" y="1800420"/>
            <a:ext cx="717034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7666459"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568125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vectors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C79E36-9928-7908-742D-DA8958CB6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B8988-C22D-58CA-7CF8-3107AE94ED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793B6EAC-940A-5D21-B165-56D0DED26FB2}"/>
              </a:ext>
            </a:extLst>
          </p:cNvPr>
          <p:cNvSpPr>
            <a:spLocks noGrp="1"/>
          </p:cNvSpPr>
          <p:nvPr>
            <p:ph idx="1"/>
          </p:nvPr>
        </p:nvSpPr>
        <p:spPr>
          <a:xfrm>
            <a:off x="1097281" y="1845735"/>
            <a:ext cx="458504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So basically, </a:t>
            </a:r>
            <a:r>
              <a:rPr lang="en-US" sz="2400" dirty="0">
                <a:solidFill>
                  <a:schemeClr val="bg1"/>
                </a:solidFill>
                <a:latin typeface="Century Gothic" panose="020B0502020202020204" pitchFamily="34" charset="0"/>
              </a:rPr>
              <a:t>Word Embedding converts the words into number such that, things that are related to each other in language, should numerically be similar and close to each other in the space and things that are very dissimilar should numerically dissimilar and far from away in the space.</a:t>
            </a:r>
          </a:p>
        </p:txBody>
      </p:sp>
      <p:sp>
        <p:nvSpPr>
          <p:cNvPr id="5" name="Footer Placeholder 4">
            <a:extLst>
              <a:ext uri="{FF2B5EF4-FFF2-40B4-BE49-F238E27FC236}">
                <a16:creationId xmlns:a16="http://schemas.microsoft.com/office/drawing/2014/main" id="{BE2FC985-D341-A703-FD9A-BF68C0BDD4D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1CCB306-C8A4-7B4C-CFCF-968D46AB9504}"/>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4" name="Content Placeholder 2">
            <a:extLst>
              <a:ext uri="{FF2B5EF4-FFF2-40B4-BE49-F238E27FC236}">
                <a16:creationId xmlns:a16="http://schemas.microsoft.com/office/drawing/2014/main" id="{C4EB7212-9481-C319-44B9-68F39D3713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55F18C3F-FC64-1618-3D13-E306905F2619}"/>
              </a:ext>
            </a:extLst>
          </p:cNvPr>
          <p:cNvPicPr>
            <a:picLocks noChangeAspect="1"/>
          </p:cNvPicPr>
          <p:nvPr/>
        </p:nvPicPr>
        <p:blipFill>
          <a:blip r:embed="rId2"/>
          <a:srcRect l="61559" t="57162" r="23367" b="27128"/>
          <a:stretch/>
        </p:blipFill>
        <p:spPr>
          <a:xfrm>
            <a:off x="5813573" y="2006715"/>
            <a:ext cx="6378427" cy="3739081"/>
          </a:xfrm>
          <a:prstGeom prst="rect">
            <a:avLst/>
          </a:prstGeom>
        </p:spPr>
      </p:pic>
    </p:spTree>
    <p:extLst>
      <p:ext uri="{BB962C8B-B14F-4D97-AF65-F5344CB8AC3E}">
        <p14:creationId xmlns:p14="http://schemas.microsoft.com/office/powerpoint/2010/main" val="21499061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10000"/>
          </a:bodyPr>
          <a:lstStyle/>
          <a:p>
            <a:pPr marL="0" indent="0">
              <a:lnSpc>
                <a:spcPct val="100000"/>
              </a:lnSpc>
              <a:buNone/>
            </a:pPr>
            <a:r>
              <a:rPr lang="en-US" sz="2400" dirty="0">
                <a:solidFill>
                  <a:schemeClr val="bg1"/>
                </a:solidFill>
                <a:latin typeface="Century Gothic" panose="020B0502020202020204" pitchFamily="34" charset="0"/>
              </a:rPr>
              <a:t>Learning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axton Lt BT" panose="02090503050305090704" pitchFamily="18" charset="0"/>
              </a:rPr>
              <a:t>embedding_layer</a:t>
            </a:r>
            <a:r>
              <a:rPr lang="en-US" sz="2400" dirty="0">
                <a:solidFill>
                  <a:schemeClr val="bg1"/>
                </a:solidFill>
                <a:latin typeface="Caxton Lt BT" panose="02090503050305090704" pitchFamily="18" charset="0"/>
              </a:rPr>
              <a:t> = </a:t>
            </a:r>
            <a:r>
              <a:rPr lang="en-US" sz="2400" dirty="0" err="1">
                <a:solidFill>
                  <a:schemeClr val="bg1"/>
                </a:solidFill>
                <a:latin typeface="Caxton Lt BT" panose="02090503050305090704" pitchFamily="18" charset="0"/>
              </a:rPr>
              <a:t>layers.Embedding</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input_dim</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max_tokens</a:t>
            </a:r>
            <a:r>
              <a:rPr lang="en-US" sz="2400" dirty="0">
                <a:solidFill>
                  <a:schemeClr val="bg1"/>
                </a:solidFill>
                <a:latin typeface="Caxton Lt BT" panose="02090503050305090704" pitchFamily="18" charset="0"/>
              </a:rPr>
              <a:t>, </a:t>
            </a:r>
            <a:r>
              <a:rPr lang="en-US" sz="2400" dirty="0" err="1">
                <a:solidFill>
                  <a:schemeClr val="bg1"/>
                </a:solidFill>
                <a:latin typeface="Caxton Lt BT" panose="02090503050305090704" pitchFamily="18" charset="0"/>
              </a:rPr>
              <a:t>output_dim</a:t>
            </a:r>
            <a:r>
              <a:rPr lang="en-US" sz="2400" dirty="0">
                <a:solidFill>
                  <a:schemeClr val="bg1"/>
                </a:solidFill>
                <a:latin typeface="Caxton Lt BT" panose="02090503050305090704" pitchFamily="18"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Parameters:  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470780" y="3236980"/>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292240" y="1709471"/>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1154" r="25720" b="9536"/>
          <a:stretch/>
        </p:blipFill>
        <p:spPr>
          <a:xfrm>
            <a:off x="1211368" y="1846263"/>
            <a:ext cx="7750334" cy="4435396"/>
          </a:xfrm>
          <a:prstGeom prst="rect">
            <a:avLst/>
          </a:prstGeom>
        </p:spPr>
      </p:pic>
    </p:spTree>
    <p:extLst>
      <p:ext uri="{BB962C8B-B14F-4D97-AF65-F5344CB8AC3E}">
        <p14:creationId xmlns:p14="http://schemas.microsoft.com/office/powerpoint/2010/main" val="17824978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embedding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10930</TotalTime>
  <Words>14588</Words>
  <Application>Microsoft Office PowerPoint</Application>
  <PresentationFormat>Widescreen</PresentationFormat>
  <Paragraphs>1252</Paragraphs>
  <Slides>156</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156</vt:i4>
      </vt:variant>
    </vt:vector>
  </HeadingPairs>
  <TitlesOfParts>
    <vt:vector size="167" baseType="lpstr">
      <vt:lpstr>Arial Unicode MS</vt:lpstr>
      <vt:lpstr>Arial</vt:lpstr>
      <vt:lpstr>Bradley Hand ITC</vt:lpstr>
      <vt:lpstr>Calibri</vt:lpstr>
      <vt:lpstr>Calibri Light</vt:lpstr>
      <vt:lpstr>Caxton Lt BT</vt:lpstr>
      <vt:lpstr>Century Gothic</vt:lpstr>
      <vt:lpstr>Courier New</vt:lpstr>
      <vt:lpstr>Google Sans</vt:lpstr>
      <vt:lpstr>Wingdings</vt:lpstr>
      <vt:lpstr>Retrospect</vt:lpstr>
      <vt:lpstr>NATURAL LANGUAGE PROCESSING (NLP)  INTRODUCTION TO AI, ML, DL AND NLP</vt:lpstr>
      <vt:lpstr>Why are we here</vt:lpstr>
      <vt:lpstr>Classes Structure</vt:lpstr>
      <vt:lpstr>Who should be here</vt:lpstr>
      <vt:lpstr>Who should be here</vt:lpstr>
      <vt:lpstr>Where Do We Begin</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What is Natural Language Processing (NLP)</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  TEXT PREPROCESSING AND TOKENIZATION</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The END</vt:lpstr>
      <vt:lpstr>NATURAL LANGUAGE PROCESSING (NLP)  NUMERICAL REPRESENTATION (EMBEDDING)</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vt:lpstr>
      <vt:lpstr>Step 3: Numerical Representation: Word Embedding</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  GloVe</vt:lpstr>
      <vt:lpstr>👉  GloVe</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  GloVe</vt:lpstr>
      <vt:lpstr>Step 3: Numerical Representation: Word Embedding</vt:lpstr>
      <vt:lpstr>👉  GloVe</vt:lpstr>
      <vt:lpstr>What is t-SNE  (pronounced tee-snee)</vt:lpstr>
      <vt:lpstr>Word2Vec vs GloVe</vt:lpstr>
      <vt:lpstr>Numerical Representation:  Word Embedding</vt:lpstr>
      <vt:lpstr>Step 3: Numerical Representation: Word Embedding</vt:lpstr>
      <vt:lpstr>Step 3: Numerical Representation: Word Embedding</vt:lpstr>
      <vt:lpstr>Pre-Trained Model for Word Embedding history</vt:lpstr>
      <vt:lpstr>The END</vt:lpstr>
      <vt:lpstr>NATURAL LANGUAGE PROCESSING (NLP)  TRANSFORMERS AND ATTENTION</vt:lpstr>
      <vt:lpstr>What’s Next 😃😃</vt:lpstr>
      <vt:lpstr>Understand Human Language</vt:lpstr>
      <vt:lpstr>What’s Next 😃😃</vt:lpstr>
      <vt:lpstr>Transformers: Attention is All You Need</vt:lpstr>
      <vt:lpstr>What do you notice😃😃</vt:lpstr>
      <vt:lpstr>Recurrent Neural Networks (RNNs)</vt:lpstr>
      <vt:lpstr>Recurrent Neural Networks (RNNs)</vt:lpstr>
      <vt:lpstr>Recurrent Neural Networks (RNNs)</vt:lpstr>
      <vt:lpstr>Types of RNN Architectures:</vt:lpstr>
      <vt:lpstr>Bottleneck of RNNs</vt:lpstr>
      <vt:lpstr>Addressing Limitations:</vt:lpstr>
      <vt:lpstr>Transformers: Attention is All You Need</vt:lpstr>
      <vt:lpstr>Transformers: Attention is All You Need</vt:lpstr>
      <vt:lpstr>Bottleneck of RNNs</vt:lpstr>
      <vt:lpstr>PowerPoint Presentation</vt:lpstr>
      <vt:lpstr>Step 2: Tokenization</vt:lpstr>
      <vt:lpstr>Step 2: Tokenization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Terminoligies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175</cp:revision>
  <dcterms:created xsi:type="dcterms:W3CDTF">2025-01-09T12:33:02Z</dcterms:created>
  <dcterms:modified xsi:type="dcterms:W3CDTF">2025-02-26T15:44:31Z</dcterms:modified>
</cp:coreProperties>
</file>